
<file path=[Content_Types].xml><?xml version="1.0" encoding="utf-8"?>
<Types xmlns="http://schemas.openxmlformats.org/package/2006/content-types">
  <Default Extension="xml" ContentType="application/xml"/>
  <Default Extension="jpg" ContentType="image/jpeg"/>
  <Default Extension="jpeg" ContentType="image/jpeg"/>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6"/>
  </p:notesMasterIdLst>
  <p:sldIdLst>
    <p:sldId id="257" r:id="rId2"/>
    <p:sldId id="258" r:id="rId3"/>
    <p:sldId id="259" r:id="rId4"/>
    <p:sldId id="261" r:id="rId5"/>
    <p:sldId id="260" r:id="rId6"/>
    <p:sldId id="268" r:id="rId7"/>
    <p:sldId id="269" r:id="rId8"/>
    <p:sldId id="270" r:id="rId9"/>
    <p:sldId id="271" r:id="rId10"/>
    <p:sldId id="272" r:id="rId11"/>
    <p:sldId id="273" r:id="rId12"/>
    <p:sldId id="441" r:id="rId13"/>
    <p:sldId id="320" r:id="rId14"/>
    <p:sldId id="628" r:id="rId15"/>
    <p:sldId id="331" r:id="rId16"/>
    <p:sldId id="474" r:id="rId17"/>
    <p:sldId id="475" r:id="rId18"/>
    <p:sldId id="476" r:id="rId19"/>
    <p:sldId id="490" r:id="rId20"/>
    <p:sldId id="496" r:id="rId21"/>
    <p:sldId id="498" r:id="rId22"/>
    <p:sldId id="499" r:id="rId23"/>
    <p:sldId id="500" r:id="rId24"/>
    <p:sldId id="501" r:id="rId25"/>
    <p:sldId id="503" r:id="rId26"/>
    <p:sldId id="504" r:id="rId27"/>
    <p:sldId id="505" r:id="rId28"/>
    <p:sldId id="507" r:id="rId29"/>
    <p:sldId id="491" r:id="rId30"/>
    <p:sldId id="492" r:id="rId31"/>
    <p:sldId id="494" r:id="rId32"/>
    <p:sldId id="495" r:id="rId33"/>
    <p:sldId id="442" r:id="rId34"/>
    <p:sldId id="512" r:id="rId35"/>
    <p:sldId id="514" r:id="rId36"/>
    <p:sldId id="530" r:id="rId37"/>
    <p:sldId id="519" r:id="rId38"/>
    <p:sldId id="520" r:id="rId39"/>
    <p:sldId id="521" r:id="rId40"/>
    <p:sldId id="588" r:id="rId41"/>
    <p:sldId id="565" r:id="rId42"/>
    <p:sldId id="535" r:id="rId43"/>
    <p:sldId id="536" r:id="rId44"/>
    <p:sldId id="537" r:id="rId45"/>
    <p:sldId id="580" r:id="rId46"/>
    <p:sldId id="581" r:id="rId47"/>
    <p:sldId id="582" r:id="rId48"/>
    <p:sldId id="583" r:id="rId49"/>
    <p:sldId id="584" r:id="rId50"/>
    <p:sldId id="585" r:id="rId51"/>
    <p:sldId id="586" r:id="rId52"/>
    <p:sldId id="587" r:id="rId53"/>
    <p:sldId id="589" r:id="rId54"/>
    <p:sldId id="590" r:id="rId55"/>
    <p:sldId id="591" r:id="rId56"/>
    <p:sldId id="592" r:id="rId57"/>
    <p:sldId id="629" r:id="rId58"/>
    <p:sldId id="593" r:id="rId59"/>
    <p:sldId id="594" r:id="rId60"/>
    <p:sldId id="595" r:id="rId61"/>
    <p:sldId id="596" r:id="rId62"/>
    <p:sldId id="598" r:id="rId63"/>
    <p:sldId id="599" r:id="rId64"/>
    <p:sldId id="600" r:id="rId65"/>
    <p:sldId id="601" r:id="rId66"/>
    <p:sldId id="602" r:id="rId67"/>
    <p:sldId id="612" r:id="rId68"/>
    <p:sldId id="609" r:id="rId69"/>
    <p:sldId id="610" r:id="rId70"/>
    <p:sldId id="611" r:id="rId71"/>
    <p:sldId id="614" r:id="rId72"/>
    <p:sldId id="615" r:id="rId73"/>
    <p:sldId id="538" r:id="rId74"/>
    <p:sldId id="541" r:id="rId75"/>
    <p:sldId id="547" r:id="rId76"/>
    <p:sldId id="539" r:id="rId77"/>
    <p:sldId id="540" r:id="rId78"/>
    <p:sldId id="543" r:id="rId79"/>
    <p:sldId id="560" r:id="rId80"/>
    <p:sldId id="557" r:id="rId81"/>
    <p:sldId id="564" r:id="rId82"/>
    <p:sldId id="558" r:id="rId83"/>
    <p:sldId id="561" r:id="rId84"/>
    <p:sldId id="562" r:id="rId85"/>
    <p:sldId id="563" r:id="rId86"/>
    <p:sldId id="545" r:id="rId87"/>
    <p:sldId id="607" r:id="rId88"/>
    <p:sldId id="406" r:id="rId89"/>
    <p:sldId id="571" r:id="rId90"/>
    <p:sldId id="468" r:id="rId91"/>
    <p:sldId id="469" r:id="rId92"/>
    <p:sldId id="470" r:id="rId93"/>
    <p:sldId id="471" r:id="rId94"/>
    <p:sldId id="617" r:id="rId9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50000" autoAdjust="0"/>
  </p:normalViewPr>
  <p:slideViewPr>
    <p:cSldViewPr snapToGrid="0" snapToObjects="1">
      <p:cViewPr varScale="1">
        <p:scale>
          <a:sx n="79" d="100"/>
          <a:sy n="79" d="100"/>
        </p:scale>
        <p:origin x="-488"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notesMaster" Target="notesMasters/notesMaster1.xml"/><Relationship Id="rId97" Type="http://schemas.openxmlformats.org/officeDocument/2006/relationships/printerSettings" Target="printerSettings/printerSettings1.bin"/><Relationship Id="rId98" Type="http://schemas.openxmlformats.org/officeDocument/2006/relationships/presProps" Target="presProps.xml"/><Relationship Id="rId9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theme" Target="theme/theme1.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FC1D48-0564-1A4E-B5A6-3498CC913C32}" type="datetimeFigureOut">
              <a:rPr lang="en-US" smtClean="0"/>
              <a:t>6/17/18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1EE591-439C-4949-957B-BD0424AD03FD}" type="slidenum">
              <a:rPr lang="en-US" smtClean="0"/>
              <a:t>‹#›</a:t>
            </a:fld>
            <a:endParaRPr lang="en-US"/>
          </a:p>
        </p:txBody>
      </p:sp>
    </p:spTree>
    <p:extLst>
      <p:ext uri="{BB962C8B-B14F-4D97-AF65-F5344CB8AC3E}">
        <p14:creationId xmlns:p14="http://schemas.microsoft.com/office/powerpoint/2010/main" val="301600356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X-Men</a:t>
            </a:r>
            <a:r>
              <a:rPr lang="en-US" baseline="0" dirty="0" smtClean="0"/>
              <a:t> are a group of mutants that all have some special abilities, like being able to walk through walls or read people’s minds or having </a:t>
            </a:r>
            <a:r>
              <a:rPr lang="en-US" baseline="0" dirty="0" err="1" smtClean="0"/>
              <a:t>superstrength</a:t>
            </a:r>
            <a:r>
              <a:rPr lang="en-US" baseline="0" dirty="0" smtClean="0"/>
              <a:t>. Sounds pretty cool, right? Well, not many of them felt that way.</a:t>
            </a:r>
            <a:endParaRPr lang="en-US" dirty="0"/>
          </a:p>
        </p:txBody>
      </p:sp>
      <p:sp>
        <p:nvSpPr>
          <p:cNvPr id="4" name="Slide Number Placeholder 3"/>
          <p:cNvSpPr>
            <a:spLocks noGrp="1"/>
          </p:cNvSpPr>
          <p:nvPr>
            <p:ph type="sldNum" sz="quarter" idx="10"/>
          </p:nvPr>
        </p:nvSpPr>
        <p:spPr/>
        <p:txBody>
          <a:bodyPr/>
          <a:lstStyle/>
          <a:p>
            <a:fld id="{5363EB48-C3C5-2046-B3CC-95320D34EA72}" type="slidenum">
              <a:rPr lang="en-US" smtClean="0"/>
              <a:t>6</a:t>
            </a:fld>
            <a:endParaRPr lang="en-US"/>
          </a:p>
        </p:txBody>
      </p:sp>
    </p:spTree>
    <p:extLst>
      <p:ext uri="{BB962C8B-B14F-4D97-AF65-F5344CB8AC3E}">
        <p14:creationId xmlns:p14="http://schemas.microsoft.com/office/powerpoint/2010/main" val="3259791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F1D731-4B7C-0247-AB42-4004392D2158}" type="slidenum">
              <a:rPr lang="en-US" smtClean="0"/>
              <a:t>84</a:t>
            </a:fld>
            <a:endParaRPr lang="en-US"/>
          </a:p>
        </p:txBody>
      </p:sp>
    </p:spTree>
    <p:extLst>
      <p:ext uri="{BB962C8B-B14F-4D97-AF65-F5344CB8AC3E}">
        <p14:creationId xmlns:p14="http://schemas.microsoft.com/office/powerpoint/2010/main" val="1605857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1984 and 1985 Marvel released two comics about Spider-Man, commissioned by the National Committee for Prevention of Child Abuse (NCPCA), who discovers that a little boy was sexually abused by his teenage babysitter and shares with him his own story of being sexually abused by a young man he became friends with. He is later able to tell his aunt and uncle about this. The boy is later able to report the incident to his parents with Spider-Man’s help. In another story, a little girl runs away because she was sexually abused by her father and her mother refuses to believe her. The girl later becomes a part of the Power Pack Kids in the later Power Pack Kids comics. In late 1980s over 16 million copies were distributed throughout the US. </a:t>
            </a:r>
          </a:p>
          <a:p>
            <a:r>
              <a:rPr lang="en-US" sz="1200" kern="1200" dirty="0" smtClean="0">
                <a:solidFill>
                  <a:schemeClr val="tx1"/>
                </a:solidFill>
                <a:effectLst/>
                <a:latin typeface="+mn-lt"/>
                <a:ea typeface="+mn-ea"/>
                <a:cs typeface="+mn-cs"/>
              </a:rPr>
              <a:t>In a research study, 73 children from grades 2-6 were shown the comic. Most reported being anxious afterward, realizing that it could happen to them too. One of the boys reported that the comics depicted exactly what he experienced in terms of being molested by a teenage neighbor. The boy reported that having had the comic earlier would have helped him understand that he had the right to tell his mother about the abuse and would have given him the courage to do so. </a:t>
            </a:r>
          </a:p>
          <a:p>
            <a:endParaRPr lang="en-US" dirty="0"/>
          </a:p>
        </p:txBody>
      </p:sp>
      <p:sp>
        <p:nvSpPr>
          <p:cNvPr id="4" name="Slide Number Placeholder 3"/>
          <p:cNvSpPr>
            <a:spLocks noGrp="1"/>
          </p:cNvSpPr>
          <p:nvPr>
            <p:ph type="sldNum" sz="quarter" idx="10"/>
          </p:nvPr>
        </p:nvSpPr>
        <p:spPr/>
        <p:txBody>
          <a:bodyPr/>
          <a:lstStyle/>
          <a:p>
            <a:fld id="{1FF1D731-4B7C-0247-AB42-4004392D2158}" type="slidenum">
              <a:rPr lang="en-US" smtClean="0"/>
              <a:t>36</a:t>
            </a:fld>
            <a:endParaRPr lang="en-US"/>
          </a:p>
        </p:txBody>
      </p:sp>
    </p:spTree>
    <p:extLst>
      <p:ext uri="{BB962C8B-B14F-4D97-AF65-F5344CB8AC3E}">
        <p14:creationId xmlns:p14="http://schemas.microsoft.com/office/powerpoint/2010/main" val="627268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HP: story of wizard boy… some wizards aren’t so nice, like Draco</a:t>
            </a:r>
            <a:r>
              <a:rPr lang="en-US" baseline="0" dirty="0" smtClean="0"/>
              <a:t> </a:t>
            </a:r>
            <a:r>
              <a:rPr lang="en-US" baseline="0" dirty="0" err="1" smtClean="0"/>
              <a:t>Malfoy</a:t>
            </a:r>
            <a:r>
              <a:rPr lang="en-US" baseline="0" dirty="0" smtClean="0"/>
              <a:t> here, who is calling another student a Mudblood, which means “dirty blood.” This is a derogatory word toward witches and wizards born to non-magical parents and is meant as a painful insult</a:t>
            </a:r>
            <a:endParaRPr lang="en-US" dirty="0"/>
          </a:p>
        </p:txBody>
      </p:sp>
      <p:sp>
        <p:nvSpPr>
          <p:cNvPr id="4" name="Slide Number Placeholder 3"/>
          <p:cNvSpPr>
            <a:spLocks noGrp="1"/>
          </p:cNvSpPr>
          <p:nvPr>
            <p:ph type="sldNum" sz="quarter" idx="10"/>
          </p:nvPr>
        </p:nvSpPr>
        <p:spPr/>
        <p:txBody>
          <a:bodyPr/>
          <a:lstStyle/>
          <a:p>
            <a:fld id="{5363EB48-C3C5-2046-B3CC-95320D34EA72}" type="slidenum">
              <a:rPr lang="en-US" smtClean="0"/>
              <a:t>37</a:t>
            </a:fld>
            <a:endParaRPr lang="en-US"/>
          </a:p>
        </p:txBody>
      </p:sp>
    </p:spTree>
    <p:extLst>
      <p:ext uri="{BB962C8B-B14F-4D97-AF65-F5344CB8AC3E}">
        <p14:creationId xmlns:p14="http://schemas.microsoft.com/office/powerpoint/2010/main" val="906550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Vezzali</a:t>
            </a:r>
            <a:r>
              <a:rPr lang="en-US" dirty="0" smtClean="0"/>
              <a:t> et al 2014:</a:t>
            </a:r>
            <a:r>
              <a:rPr lang="en-US" baseline="0" dirty="0" smtClean="0"/>
              <a:t> **</a:t>
            </a:r>
            <a:r>
              <a:rPr lang="en-US" b="1" u="sng" baseline="0" dirty="0" smtClean="0"/>
              <a:t>RTC**</a:t>
            </a:r>
            <a:r>
              <a:rPr lang="en-US" baseline="0" dirty="0" smtClean="0"/>
              <a:t>: researchers asked high school children to read passages from Harry Potter, either related or unrelated to prejudice, those that read the passages related to prejudice demonstrated more compassionate attitude </a:t>
            </a:r>
            <a:r>
              <a:rPr lang="en-US" baseline="0" dirty="0" err="1" smtClean="0"/>
              <a:t>twd</a:t>
            </a:r>
            <a:r>
              <a:rPr lang="en-US" baseline="0" dirty="0" smtClean="0"/>
              <a:t> stigmatized groups (LGBT, immigrants)</a:t>
            </a:r>
            <a:endParaRPr lang="en-US" dirty="0" smtClean="0"/>
          </a:p>
          <a:p>
            <a:endParaRPr lang="en-US" dirty="0"/>
          </a:p>
        </p:txBody>
      </p:sp>
      <p:sp>
        <p:nvSpPr>
          <p:cNvPr id="4" name="Slide Number Placeholder 3"/>
          <p:cNvSpPr>
            <a:spLocks noGrp="1"/>
          </p:cNvSpPr>
          <p:nvPr>
            <p:ph type="sldNum" sz="quarter" idx="10"/>
          </p:nvPr>
        </p:nvSpPr>
        <p:spPr/>
        <p:txBody>
          <a:bodyPr/>
          <a:lstStyle/>
          <a:p>
            <a:fld id="{5363EB48-C3C5-2046-B3CC-95320D34EA72}" type="slidenum">
              <a:rPr lang="en-US" smtClean="0"/>
              <a:t>38</a:t>
            </a:fld>
            <a:endParaRPr lang="en-US"/>
          </a:p>
        </p:txBody>
      </p:sp>
    </p:spTree>
    <p:extLst>
      <p:ext uri="{BB962C8B-B14F-4D97-AF65-F5344CB8AC3E}">
        <p14:creationId xmlns:p14="http://schemas.microsoft.com/office/powerpoint/2010/main" val="2923211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don’t have to be the expert, just curious and open minded. Your client is the expert. But just to</a:t>
            </a:r>
            <a:r>
              <a:rPr lang="en-US" baseline="0" dirty="0" smtClean="0"/>
              <a:t> get you started, I am going to tell you about some of the examples I’ve implemented in Superhero Therapy</a:t>
            </a:r>
            <a:endParaRPr lang="en-US" dirty="0"/>
          </a:p>
        </p:txBody>
      </p:sp>
      <p:sp>
        <p:nvSpPr>
          <p:cNvPr id="4" name="Slide Number Placeholder 3"/>
          <p:cNvSpPr>
            <a:spLocks noGrp="1"/>
          </p:cNvSpPr>
          <p:nvPr>
            <p:ph type="sldNum" sz="quarter" idx="10"/>
          </p:nvPr>
        </p:nvSpPr>
        <p:spPr/>
        <p:txBody>
          <a:bodyPr/>
          <a:lstStyle/>
          <a:p>
            <a:fld id="{5363EB48-C3C5-2046-B3CC-95320D34EA72}" type="slidenum">
              <a:rPr lang="en-US" smtClean="0"/>
              <a:t>40</a:t>
            </a:fld>
            <a:endParaRPr lang="en-US"/>
          </a:p>
        </p:txBody>
      </p:sp>
    </p:spTree>
    <p:extLst>
      <p:ext uri="{BB962C8B-B14F-4D97-AF65-F5344CB8AC3E}">
        <p14:creationId xmlns:p14="http://schemas.microsoft.com/office/powerpoint/2010/main" val="1964747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Both men and women often identify with Batman’s tragic past that inspired</a:t>
            </a:r>
            <a:r>
              <a:rPr lang="en-US" baseline="0" dirty="0" smtClean="0"/>
              <a:t> his future path to heroism but perhaps even more inspiring is Batgirl. Batgirl’s true identity is Barbara Gordon, the daughter is Commissioner Gordon. During the height of her career as a Superhero, Batgirl was shot by Batman’s arch nemesis, the Joker. </a:t>
            </a:r>
            <a:endParaRPr lang="en-US" dirty="0"/>
          </a:p>
        </p:txBody>
      </p:sp>
      <p:sp>
        <p:nvSpPr>
          <p:cNvPr id="4" name="Slide Number Placeholder 3"/>
          <p:cNvSpPr>
            <a:spLocks noGrp="1"/>
          </p:cNvSpPr>
          <p:nvPr>
            <p:ph type="sldNum" sz="quarter" idx="10"/>
          </p:nvPr>
        </p:nvSpPr>
        <p:spPr/>
        <p:txBody>
          <a:bodyPr/>
          <a:lstStyle/>
          <a:p>
            <a:fld id="{5363EB48-C3C5-2046-B3CC-95320D34EA72}" type="slidenum">
              <a:rPr lang="en-US" smtClean="0"/>
              <a:t>48</a:t>
            </a:fld>
            <a:endParaRPr lang="en-US"/>
          </a:p>
        </p:txBody>
      </p:sp>
    </p:spTree>
    <p:extLst>
      <p:ext uri="{BB962C8B-B14F-4D97-AF65-F5344CB8AC3E}">
        <p14:creationId xmlns:p14="http://schemas.microsoft.com/office/powerpoint/2010/main" val="1044902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 became paralyzed</a:t>
            </a:r>
            <a:r>
              <a:rPr lang="en-US" baseline="0" dirty="0" smtClean="0"/>
              <a:t> from the waist down and developed PTSD. She could no longer fight crime and was scared and ashamed of her inability to be Batgirl. However, in her attempts to recover, she ends up going to see a psychologist who helps her overcome PTSD and become a new Superhero, Oracle, who can help Batman and other superheroes by tracking satellites and getting the information they need to fight crime. Even though she was injured, Batgirl doesn’t give up but continues to be a Superhero. I used Batgirl as an example when working with a disabled sailor at Camp Pendleton. He was injured in a line of duty and could no longer walk or pick up his son. His quote: “I am not the superhero dad I wanted my son to have.” Then we talked about Batgirl. I asked him, does her being Oracle now make her any less of a superhero. Of course, his answer was no. In fact, he said he’s inspired by Oracle because she didn’t give up but was unable to draw the parallels until we talked about it in therapy.</a:t>
            </a:r>
            <a:endParaRPr lang="en-US" dirty="0"/>
          </a:p>
        </p:txBody>
      </p:sp>
      <p:sp>
        <p:nvSpPr>
          <p:cNvPr id="4" name="Slide Number Placeholder 3"/>
          <p:cNvSpPr>
            <a:spLocks noGrp="1"/>
          </p:cNvSpPr>
          <p:nvPr>
            <p:ph type="sldNum" sz="quarter" idx="10"/>
          </p:nvPr>
        </p:nvSpPr>
        <p:spPr/>
        <p:txBody>
          <a:bodyPr/>
          <a:lstStyle/>
          <a:p>
            <a:fld id="{5363EB48-C3C5-2046-B3CC-95320D34EA72}" type="slidenum">
              <a:rPr lang="en-US" smtClean="0"/>
              <a:t>49</a:t>
            </a:fld>
            <a:endParaRPr lang="en-US"/>
          </a:p>
        </p:txBody>
      </p:sp>
    </p:spTree>
    <p:extLst>
      <p:ext uri="{BB962C8B-B14F-4D97-AF65-F5344CB8AC3E}">
        <p14:creationId xmlns:p14="http://schemas.microsoft.com/office/powerpoint/2010/main" val="1872449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He was sent to live with his aunt and uncle, who abused him, starved him, and lied to him about his heritage.</a:t>
            </a:r>
            <a:r>
              <a:rPr lang="en-US" sz="1200" kern="1200" dirty="0" smtClean="0">
                <a:solidFill>
                  <a:schemeClr val="tx1"/>
                </a:solidFill>
                <a:effectLst/>
                <a:latin typeface="+mn-lt"/>
                <a:ea typeface="+mn-ea"/>
                <a:cs typeface="+mn-cs"/>
              </a:rPr>
              <a:t> At the age of 11, A wizard</a:t>
            </a:r>
            <a:r>
              <a:rPr lang="en-US" sz="1200" kern="1200" baseline="0" dirty="0" smtClean="0">
                <a:solidFill>
                  <a:schemeClr val="tx1"/>
                </a:solidFill>
                <a:effectLst/>
                <a:latin typeface="+mn-lt"/>
                <a:ea typeface="+mn-ea"/>
                <a:cs typeface="+mn-cs"/>
              </a:rPr>
              <a:t> named Hagrid finally tells Harry the truth.</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363EB48-C3C5-2046-B3CC-95320D34EA72}" type="slidenum">
              <a:rPr lang="en-US" smtClean="0"/>
              <a:t>54</a:t>
            </a:fld>
            <a:endParaRPr lang="en-US"/>
          </a:p>
        </p:txBody>
      </p:sp>
    </p:spTree>
    <p:extLst>
      <p:ext uri="{BB962C8B-B14F-4D97-AF65-F5344CB8AC3E}">
        <p14:creationId xmlns:p14="http://schemas.microsoft.com/office/powerpoint/2010/main" val="2058773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F1D731-4B7C-0247-AB42-4004392D2158}" type="slidenum">
              <a:rPr lang="en-US" smtClean="0"/>
              <a:t>62</a:t>
            </a:fld>
            <a:endParaRPr lang="en-US"/>
          </a:p>
        </p:txBody>
      </p:sp>
    </p:spTree>
    <p:extLst>
      <p:ext uri="{BB962C8B-B14F-4D97-AF65-F5344CB8AC3E}">
        <p14:creationId xmlns:p14="http://schemas.microsoft.com/office/powerpoint/2010/main" val="2131141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95A76A0-9716-3141-9AD6-2F077BCE556C}" type="datetimeFigureOut">
              <a:rPr lang="en-US" smtClean="0"/>
              <a:t>6/17/18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1E47B8-8D52-2046-9A5B-471829603DE9}" type="slidenum">
              <a:rPr lang="en-US" smtClean="0"/>
              <a:t>‹#›</a:t>
            </a:fld>
            <a:endParaRPr lang="en-US"/>
          </a:p>
        </p:txBody>
      </p:sp>
    </p:spTree>
    <p:extLst>
      <p:ext uri="{BB962C8B-B14F-4D97-AF65-F5344CB8AC3E}">
        <p14:creationId xmlns:p14="http://schemas.microsoft.com/office/powerpoint/2010/main" val="4028263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5A76A0-9716-3141-9AD6-2F077BCE556C}" type="datetimeFigureOut">
              <a:rPr lang="en-US" smtClean="0"/>
              <a:t>6/17/18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1E47B8-8D52-2046-9A5B-471829603DE9}" type="slidenum">
              <a:rPr lang="en-US" smtClean="0"/>
              <a:t>‹#›</a:t>
            </a:fld>
            <a:endParaRPr lang="en-US"/>
          </a:p>
        </p:txBody>
      </p:sp>
    </p:spTree>
    <p:extLst>
      <p:ext uri="{BB962C8B-B14F-4D97-AF65-F5344CB8AC3E}">
        <p14:creationId xmlns:p14="http://schemas.microsoft.com/office/powerpoint/2010/main" val="3539793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5A76A0-9716-3141-9AD6-2F077BCE556C}" type="datetimeFigureOut">
              <a:rPr lang="en-US" smtClean="0"/>
              <a:t>6/17/18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1E47B8-8D52-2046-9A5B-471829603DE9}" type="slidenum">
              <a:rPr lang="en-US" smtClean="0"/>
              <a:t>‹#›</a:t>
            </a:fld>
            <a:endParaRPr lang="en-US"/>
          </a:p>
        </p:txBody>
      </p:sp>
    </p:spTree>
    <p:extLst>
      <p:ext uri="{BB962C8B-B14F-4D97-AF65-F5344CB8AC3E}">
        <p14:creationId xmlns:p14="http://schemas.microsoft.com/office/powerpoint/2010/main" val="2943533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5A76A0-9716-3141-9AD6-2F077BCE556C}" type="datetimeFigureOut">
              <a:rPr lang="en-US" smtClean="0"/>
              <a:t>6/17/18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1E47B8-8D52-2046-9A5B-471829603DE9}" type="slidenum">
              <a:rPr lang="en-US" smtClean="0"/>
              <a:t>‹#›</a:t>
            </a:fld>
            <a:endParaRPr lang="en-US"/>
          </a:p>
        </p:txBody>
      </p:sp>
    </p:spTree>
    <p:extLst>
      <p:ext uri="{BB962C8B-B14F-4D97-AF65-F5344CB8AC3E}">
        <p14:creationId xmlns:p14="http://schemas.microsoft.com/office/powerpoint/2010/main" val="4253250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5A76A0-9716-3141-9AD6-2F077BCE556C}" type="datetimeFigureOut">
              <a:rPr lang="en-US" smtClean="0"/>
              <a:t>6/17/18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1E47B8-8D52-2046-9A5B-471829603DE9}" type="slidenum">
              <a:rPr lang="en-US" smtClean="0"/>
              <a:t>‹#›</a:t>
            </a:fld>
            <a:endParaRPr lang="en-US"/>
          </a:p>
        </p:txBody>
      </p:sp>
    </p:spTree>
    <p:extLst>
      <p:ext uri="{BB962C8B-B14F-4D97-AF65-F5344CB8AC3E}">
        <p14:creationId xmlns:p14="http://schemas.microsoft.com/office/powerpoint/2010/main" val="1157015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95A76A0-9716-3141-9AD6-2F077BCE556C}" type="datetimeFigureOut">
              <a:rPr lang="en-US" smtClean="0"/>
              <a:t>6/17/18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1E47B8-8D52-2046-9A5B-471829603DE9}" type="slidenum">
              <a:rPr lang="en-US" smtClean="0"/>
              <a:t>‹#›</a:t>
            </a:fld>
            <a:endParaRPr lang="en-US"/>
          </a:p>
        </p:txBody>
      </p:sp>
    </p:spTree>
    <p:extLst>
      <p:ext uri="{BB962C8B-B14F-4D97-AF65-F5344CB8AC3E}">
        <p14:creationId xmlns:p14="http://schemas.microsoft.com/office/powerpoint/2010/main" val="1604824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95A76A0-9716-3141-9AD6-2F077BCE556C}" type="datetimeFigureOut">
              <a:rPr lang="en-US" smtClean="0"/>
              <a:t>6/17/18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1E47B8-8D52-2046-9A5B-471829603DE9}" type="slidenum">
              <a:rPr lang="en-US" smtClean="0"/>
              <a:t>‹#›</a:t>
            </a:fld>
            <a:endParaRPr lang="en-US"/>
          </a:p>
        </p:txBody>
      </p:sp>
    </p:spTree>
    <p:extLst>
      <p:ext uri="{BB962C8B-B14F-4D97-AF65-F5344CB8AC3E}">
        <p14:creationId xmlns:p14="http://schemas.microsoft.com/office/powerpoint/2010/main" val="1641295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95A76A0-9716-3141-9AD6-2F077BCE556C}" type="datetimeFigureOut">
              <a:rPr lang="en-US" smtClean="0"/>
              <a:t>6/17/18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1E47B8-8D52-2046-9A5B-471829603DE9}" type="slidenum">
              <a:rPr lang="en-US" smtClean="0"/>
              <a:t>‹#›</a:t>
            </a:fld>
            <a:endParaRPr lang="en-US"/>
          </a:p>
        </p:txBody>
      </p:sp>
    </p:spTree>
    <p:extLst>
      <p:ext uri="{BB962C8B-B14F-4D97-AF65-F5344CB8AC3E}">
        <p14:creationId xmlns:p14="http://schemas.microsoft.com/office/powerpoint/2010/main" val="1060775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5A76A0-9716-3141-9AD6-2F077BCE556C}" type="datetimeFigureOut">
              <a:rPr lang="en-US" smtClean="0"/>
              <a:t>6/17/18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1E47B8-8D52-2046-9A5B-471829603DE9}" type="slidenum">
              <a:rPr lang="en-US" smtClean="0"/>
              <a:t>‹#›</a:t>
            </a:fld>
            <a:endParaRPr lang="en-US"/>
          </a:p>
        </p:txBody>
      </p:sp>
    </p:spTree>
    <p:extLst>
      <p:ext uri="{BB962C8B-B14F-4D97-AF65-F5344CB8AC3E}">
        <p14:creationId xmlns:p14="http://schemas.microsoft.com/office/powerpoint/2010/main" val="1481285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5A76A0-9716-3141-9AD6-2F077BCE556C}" type="datetimeFigureOut">
              <a:rPr lang="en-US" smtClean="0"/>
              <a:t>6/17/18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1E47B8-8D52-2046-9A5B-471829603DE9}" type="slidenum">
              <a:rPr lang="en-US" smtClean="0"/>
              <a:t>‹#›</a:t>
            </a:fld>
            <a:endParaRPr lang="en-US"/>
          </a:p>
        </p:txBody>
      </p:sp>
    </p:spTree>
    <p:extLst>
      <p:ext uri="{BB962C8B-B14F-4D97-AF65-F5344CB8AC3E}">
        <p14:creationId xmlns:p14="http://schemas.microsoft.com/office/powerpoint/2010/main" val="3395498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5A76A0-9716-3141-9AD6-2F077BCE556C}" type="datetimeFigureOut">
              <a:rPr lang="en-US" smtClean="0"/>
              <a:t>6/17/18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1E47B8-8D52-2046-9A5B-471829603DE9}" type="slidenum">
              <a:rPr lang="en-US" smtClean="0"/>
              <a:t>‹#›</a:t>
            </a:fld>
            <a:endParaRPr lang="en-US"/>
          </a:p>
        </p:txBody>
      </p:sp>
    </p:spTree>
    <p:extLst>
      <p:ext uri="{BB962C8B-B14F-4D97-AF65-F5344CB8AC3E}">
        <p14:creationId xmlns:p14="http://schemas.microsoft.com/office/powerpoint/2010/main" val="111580798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A76A0-9716-3141-9AD6-2F077BCE556C}" type="datetimeFigureOut">
              <a:rPr lang="en-US" smtClean="0"/>
              <a:t>6/17/18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1E47B8-8D52-2046-9A5B-471829603DE9}" type="slidenum">
              <a:rPr lang="en-US" smtClean="0"/>
              <a:t>‹#›</a:t>
            </a:fld>
            <a:endParaRPr lang="en-US"/>
          </a:p>
        </p:txBody>
      </p:sp>
    </p:spTree>
    <p:extLst>
      <p:ext uri="{BB962C8B-B14F-4D97-AF65-F5344CB8AC3E}">
        <p14:creationId xmlns:p14="http://schemas.microsoft.com/office/powerpoint/2010/main" val="16984265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1.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3.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54.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1.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microsoft.com/office/2007/relationships/hdphoto" Target="../media/hdphoto2.wdp"/></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g"/><Relationship Id="rId3" Type="http://schemas.openxmlformats.org/officeDocument/2006/relationships/image" Target="../media/image4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 Id="rId3" Type="http://schemas.microsoft.com/office/2007/relationships/hdphoto" Target="../media/hdphoto3.wdp"/></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g"/><Relationship Id="rId3" Type="http://schemas.openxmlformats.org/officeDocument/2006/relationships/image" Target="../media/image52.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g"/><Relationship Id="rId3" Type="http://schemas.openxmlformats.org/officeDocument/2006/relationships/image" Target="../media/image5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UQqisA89pAw"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7.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over.jpg"/>
          <p:cNvPicPr>
            <a:picLocks noGrp="1" noChangeAspect="1"/>
          </p:cNvPicPr>
          <p:nvPr>
            <p:ph idx="1"/>
          </p:nvPr>
        </p:nvPicPr>
        <p:blipFill rotWithShape="1">
          <a:blip r:embed="rId2">
            <a:extLst>
              <a:ext uri="{28A0092B-C50C-407E-A947-70E740481C1C}">
                <a14:useLocalDpi xmlns:a14="http://schemas.microsoft.com/office/drawing/2010/main" val="0"/>
              </a:ext>
            </a:extLst>
          </a:blip>
          <a:srcRect l="293" r="-215"/>
          <a:stretch/>
        </p:blipFill>
        <p:spPr>
          <a:xfrm>
            <a:off x="513513" y="146123"/>
            <a:ext cx="8116974" cy="6565755"/>
          </a:xfrm>
        </p:spPr>
      </p:pic>
    </p:spTree>
    <p:extLst>
      <p:ext uri="{BB962C8B-B14F-4D97-AF65-F5344CB8AC3E}">
        <p14:creationId xmlns:p14="http://schemas.microsoft.com/office/powerpoint/2010/main" val="338142829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atin typeface="Calibri" charset="0"/>
              </a:rPr>
              <a:t>Superman: clinical application</a:t>
            </a:r>
          </a:p>
        </p:txBody>
      </p:sp>
      <p:sp>
        <p:nvSpPr>
          <p:cNvPr id="30723" name="Content Placeholder 2"/>
          <p:cNvSpPr>
            <a:spLocks noGrp="1"/>
          </p:cNvSpPr>
          <p:nvPr>
            <p:ph idx="1"/>
          </p:nvPr>
        </p:nvSpPr>
        <p:spPr>
          <a:xfrm>
            <a:off x="152400" y="1295400"/>
            <a:ext cx="8534400" cy="4830763"/>
          </a:xfrm>
        </p:spPr>
        <p:txBody>
          <a:bodyPr/>
          <a:lstStyle/>
          <a:p>
            <a:pPr>
              <a:defRPr/>
            </a:pPr>
            <a:r>
              <a:rPr lang="en-US" dirty="0">
                <a:latin typeface="Calibri" charset="0"/>
              </a:rPr>
              <a:t>“I wanted to be Superman, I failed”</a:t>
            </a:r>
          </a:p>
          <a:p>
            <a:pPr>
              <a:defRPr/>
            </a:pPr>
            <a:r>
              <a:rPr lang="en-US" dirty="0" smtClean="0">
                <a:latin typeface="Calibri" charset="0"/>
              </a:rPr>
              <a:t>Invincible</a:t>
            </a:r>
          </a:p>
          <a:p>
            <a:pPr>
              <a:defRPr/>
            </a:pPr>
            <a:endParaRPr lang="en-US" dirty="0" smtClean="0">
              <a:latin typeface="Calibri" charset="0"/>
            </a:endParaRPr>
          </a:p>
          <a:p>
            <a:pPr marL="0" indent="0">
              <a:buFont typeface="Arial" charset="0"/>
              <a:buNone/>
              <a:defRPr/>
            </a:pPr>
            <a:endParaRPr lang="en-US" dirty="0">
              <a:solidFill>
                <a:srgbClr val="008000"/>
              </a:solidFill>
              <a:latin typeface="Calibri" charset="0"/>
            </a:endParaRPr>
          </a:p>
        </p:txBody>
      </p:sp>
      <p:pic>
        <p:nvPicPr>
          <p:cNvPr id="31748" name="Picture 3" descr="Superma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19475" y="2286000"/>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077008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atin typeface="Calibri" charset="0"/>
              </a:rPr>
              <a:t>Superman: clinical application</a:t>
            </a:r>
          </a:p>
        </p:txBody>
      </p:sp>
      <p:sp>
        <p:nvSpPr>
          <p:cNvPr id="32771" name="Content Placeholder 2"/>
          <p:cNvSpPr>
            <a:spLocks noGrp="1"/>
          </p:cNvSpPr>
          <p:nvPr>
            <p:ph idx="1"/>
          </p:nvPr>
        </p:nvSpPr>
        <p:spPr>
          <a:xfrm>
            <a:off x="152400" y="1295400"/>
            <a:ext cx="8534400" cy="4830763"/>
          </a:xfrm>
        </p:spPr>
        <p:txBody>
          <a:bodyPr/>
          <a:lstStyle/>
          <a:p>
            <a:r>
              <a:rPr lang="en-US" dirty="0">
                <a:latin typeface="Calibri" charset="0"/>
              </a:rPr>
              <a:t>“I wanted to be Superman, I failed”</a:t>
            </a:r>
          </a:p>
          <a:p>
            <a:r>
              <a:rPr lang="en-US" dirty="0">
                <a:latin typeface="Calibri" charset="0"/>
              </a:rPr>
              <a:t>Invincible</a:t>
            </a:r>
          </a:p>
          <a:p>
            <a:endParaRPr lang="en-US" dirty="0">
              <a:latin typeface="Calibri" charset="0"/>
            </a:endParaRPr>
          </a:p>
          <a:p>
            <a:r>
              <a:rPr lang="en-US" dirty="0">
                <a:solidFill>
                  <a:srgbClr val="008000"/>
                </a:solidFill>
                <a:latin typeface="Calibri" charset="0"/>
              </a:rPr>
              <a:t>Kryptonite</a:t>
            </a:r>
          </a:p>
        </p:txBody>
      </p:sp>
      <p:pic>
        <p:nvPicPr>
          <p:cNvPr id="32772" name="Picture 3" descr="Superma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19475" y="2286000"/>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089806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Superhero Therapy?</a:t>
            </a:r>
            <a:endParaRPr lang="en-US" dirty="0"/>
          </a:p>
        </p:txBody>
      </p:sp>
      <p:pic>
        <p:nvPicPr>
          <p:cNvPr id="7" name="Content Placeholder 3" descr="Cover.jpg"/>
          <p:cNvPicPr>
            <a:picLocks noGrp="1" noChangeAspect="1"/>
          </p:cNvPicPr>
          <p:nvPr>
            <p:ph idx="1"/>
          </p:nvPr>
        </p:nvPicPr>
        <p:blipFill rotWithShape="1">
          <a:blip r:embed="rId2">
            <a:extLst>
              <a:ext uri="{28A0092B-C50C-407E-A947-70E740481C1C}">
                <a14:useLocalDpi xmlns:a14="http://schemas.microsoft.com/office/drawing/2010/main" val="0"/>
              </a:ext>
            </a:extLst>
          </a:blip>
          <a:srcRect l="293" r="-215"/>
          <a:stretch/>
        </p:blipFill>
        <p:spPr>
          <a:xfrm>
            <a:off x="3844781" y="2571505"/>
            <a:ext cx="5299219" cy="4286495"/>
          </a:xfrm>
        </p:spPr>
      </p:pic>
      <p:sp>
        <p:nvSpPr>
          <p:cNvPr id="3" name="TextBox 2"/>
          <p:cNvSpPr txBox="1"/>
          <p:nvPr/>
        </p:nvSpPr>
        <p:spPr>
          <a:xfrm>
            <a:off x="269068" y="1417638"/>
            <a:ext cx="8102807" cy="1384995"/>
          </a:xfrm>
          <a:prstGeom prst="rect">
            <a:avLst/>
          </a:prstGeom>
          <a:noFill/>
        </p:spPr>
        <p:txBody>
          <a:bodyPr wrap="square" rtlCol="0">
            <a:spAutoFit/>
          </a:bodyPr>
          <a:lstStyle/>
          <a:p>
            <a:r>
              <a:rPr lang="en-US" sz="2800" dirty="0" smtClean="0"/>
              <a:t>Using popular culture (books, TV shows, movies, and video games examples in research-supported therapies)</a:t>
            </a:r>
            <a:endParaRPr lang="en-US" sz="2800" dirty="0"/>
          </a:p>
        </p:txBody>
      </p:sp>
    </p:spTree>
    <p:extLst>
      <p:ext uri="{BB962C8B-B14F-4D97-AF65-F5344CB8AC3E}">
        <p14:creationId xmlns:p14="http://schemas.microsoft.com/office/powerpoint/2010/main" val="19029870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Most important rule of Superhero Therapy</a:t>
            </a:r>
            <a:endParaRPr lang="en-US" dirty="0"/>
          </a:p>
        </p:txBody>
      </p:sp>
      <p:sp>
        <p:nvSpPr>
          <p:cNvPr id="3" name="Content Placeholder 2"/>
          <p:cNvSpPr>
            <a:spLocks noGrp="1"/>
          </p:cNvSpPr>
          <p:nvPr>
            <p:ph idx="1"/>
          </p:nvPr>
        </p:nvSpPr>
        <p:spPr/>
        <p:txBody>
          <a:bodyPr/>
          <a:lstStyle/>
          <a:p>
            <a:r>
              <a:rPr lang="en-US" dirty="0" smtClean="0"/>
              <a:t>You don’t have to be the expert</a:t>
            </a:r>
          </a:p>
          <a:p>
            <a:r>
              <a:rPr lang="en-US" dirty="0" smtClean="0"/>
              <a:t>The client is the expert</a:t>
            </a:r>
          </a:p>
          <a:p>
            <a:endParaRPr lang="en-US" dirty="0" smtClean="0"/>
          </a:p>
          <a:p>
            <a:endParaRPr lang="en-US" dirty="0"/>
          </a:p>
        </p:txBody>
      </p:sp>
      <p:pic>
        <p:nvPicPr>
          <p:cNvPr id="4" name="Picture 3" descr="superhero-teacher-vers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3078" y="2508949"/>
            <a:ext cx="5071752" cy="4075514"/>
          </a:xfrm>
          <a:prstGeom prst="rect">
            <a:avLst/>
          </a:prstGeom>
        </p:spPr>
      </p:pic>
    </p:spTree>
    <p:extLst>
      <p:ext uri="{BB962C8B-B14F-4D97-AF65-F5344CB8AC3E}">
        <p14:creationId xmlns:p14="http://schemas.microsoft.com/office/powerpoint/2010/main" val="26130218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Ant-Man example</a:t>
            </a:r>
            <a:endParaRPr lang="en-US" dirty="0"/>
          </a:p>
        </p:txBody>
      </p:sp>
      <p:pic>
        <p:nvPicPr>
          <p:cNvPr id="4" name="Content Placeholder 3" descr="Antman.jpg"/>
          <p:cNvPicPr>
            <a:picLocks noGrp="1" noChangeAspect="1"/>
          </p:cNvPicPr>
          <p:nvPr>
            <p:ph idx="1"/>
          </p:nvPr>
        </p:nvPicPr>
        <p:blipFill>
          <a:blip r:embed="rId2">
            <a:extLst>
              <a:ext uri="{28A0092B-C50C-407E-A947-70E740481C1C}">
                <a14:useLocalDpi xmlns:a14="http://schemas.microsoft.com/office/drawing/2010/main" val="0"/>
              </a:ext>
            </a:extLst>
          </a:blip>
          <a:srcRect t="1138" b="1138"/>
          <a:stretch>
            <a:fillRect/>
          </a:stretch>
        </p:blipFill>
        <p:spPr/>
      </p:pic>
    </p:spTree>
    <p:extLst>
      <p:ext uri="{BB962C8B-B14F-4D97-AF65-F5344CB8AC3E}">
        <p14:creationId xmlns:p14="http://schemas.microsoft.com/office/powerpoint/2010/main" val="311284195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Superhero Therapy?	</a:t>
            </a:r>
            <a:endParaRPr lang="en-US" dirty="0"/>
          </a:p>
        </p:txBody>
      </p:sp>
      <p:sp>
        <p:nvSpPr>
          <p:cNvPr id="3" name="Content Placeholder 2"/>
          <p:cNvSpPr>
            <a:spLocks noGrp="1"/>
          </p:cNvSpPr>
          <p:nvPr>
            <p:ph idx="1"/>
          </p:nvPr>
        </p:nvSpPr>
        <p:spPr/>
        <p:txBody>
          <a:bodyPr/>
          <a:lstStyle/>
          <a:p>
            <a:r>
              <a:rPr lang="en-US" dirty="0" smtClean="0"/>
              <a:t>During most difficult time, people feel alone</a:t>
            </a:r>
          </a:p>
          <a:p>
            <a:r>
              <a:rPr lang="en-US" dirty="0" smtClean="0"/>
              <a:t>Shame</a:t>
            </a:r>
          </a:p>
        </p:txBody>
      </p:sp>
    </p:spTree>
    <p:extLst>
      <p:ext uri="{BB962C8B-B14F-4D97-AF65-F5344CB8AC3E}">
        <p14:creationId xmlns:p14="http://schemas.microsoft.com/office/powerpoint/2010/main" val="179351037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me monster.jpg"/>
          <p:cNvPicPr>
            <a:picLocks noChangeAspect="1"/>
          </p:cNvPicPr>
          <p:nvPr/>
        </p:nvPicPr>
        <p:blipFill>
          <a:blip r:embed="rId2">
            <a:extLst>
              <a:ext uri="{BEBA8EAE-BF5A-486C-A8C5-ECC9F3942E4B}">
                <a14:imgProps xmlns:a14="http://schemas.microsoft.com/office/drawing/2010/main">
                  <a14:imgLayer r:embed="rId3">
                    <a14:imgEffect>
                      <a14:backgroundRemoval t="0" b="99452" l="0" r="100000"/>
                    </a14:imgEffect>
                  </a14:imgLayer>
                </a14:imgProps>
              </a:ext>
              <a:ext uri="{28A0092B-C50C-407E-A947-70E740481C1C}">
                <a14:useLocalDpi xmlns:a14="http://schemas.microsoft.com/office/drawing/2010/main" val="0"/>
              </a:ext>
            </a:extLst>
          </a:blip>
          <a:stretch>
            <a:fillRect/>
          </a:stretch>
        </p:blipFill>
        <p:spPr>
          <a:xfrm>
            <a:off x="987138" y="1059797"/>
            <a:ext cx="3342409" cy="4812542"/>
          </a:xfrm>
          <a:prstGeom prst="rect">
            <a:avLst/>
          </a:prstGeom>
        </p:spPr>
      </p:pic>
      <p:pic>
        <p:nvPicPr>
          <p:cNvPr id="4" name="Picture 3" descr="shame guil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9546" y="2462430"/>
            <a:ext cx="3681913" cy="1627908"/>
          </a:xfrm>
          <a:prstGeom prst="rect">
            <a:avLst/>
          </a:prstGeom>
        </p:spPr>
      </p:pic>
    </p:spTree>
    <p:extLst>
      <p:ext uri="{BB962C8B-B14F-4D97-AF65-F5344CB8AC3E}">
        <p14:creationId xmlns:p14="http://schemas.microsoft.com/office/powerpoint/2010/main" val="192661987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Brené</a:t>
            </a:r>
            <a:r>
              <a:rPr lang="en-US" dirty="0" smtClean="0"/>
              <a:t> Brown’s Research</a:t>
            </a:r>
            <a:endParaRPr lang="en-US" dirty="0"/>
          </a:p>
        </p:txBody>
      </p:sp>
      <p:sp>
        <p:nvSpPr>
          <p:cNvPr id="3" name="Content Placeholder 2"/>
          <p:cNvSpPr>
            <a:spLocks noGrp="1"/>
          </p:cNvSpPr>
          <p:nvPr>
            <p:ph idx="1"/>
          </p:nvPr>
        </p:nvSpPr>
        <p:spPr/>
        <p:txBody>
          <a:bodyPr/>
          <a:lstStyle/>
          <a:p>
            <a:r>
              <a:rPr lang="en-US" dirty="0" smtClean="0"/>
              <a:t>“We deny our loneliness. </a:t>
            </a:r>
            <a:r>
              <a:rPr lang="en-US" dirty="0"/>
              <a:t>We feel shame around being lonely </a:t>
            </a:r>
            <a:r>
              <a:rPr lang="en-US" dirty="0" smtClean="0"/>
              <a:t>even </a:t>
            </a:r>
            <a:r>
              <a:rPr lang="en-US" dirty="0"/>
              <a:t>when it’s caused by grief, loss, or </a:t>
            </a:r>
            <a:r>
              <a:rPr lang="en-US" dirty="0" smtClean="0"/>
              <a:t>heartbreak” </a:t>
            </a:r>
          </a:p>
          <a:p>
            <a:pPr marL="342900" lvl="1" indent="0">
              <a:buNone/>
            </a:pPr>
            <a:r>
              <a:rPr lang="mr-IN" dirty="0" smtClean="0"/>
              <a:t>–</a:t>
            </a:r>
            <a:r>
              <a:rPr lang="en-US" dirty="0" smtClean="0"/>
              <a:t> </a:t>
            </a:r>
            <a:r>
              <a:rPr lang="en-US" dirty="0" err="1" smtClean="0"/>
              <a:t>Brené</a:t>
            </a:r>
            <a:r>
              <a:rPr lang="en-US" dirty="0" smtClean="0"/>
              <a:t> Brown</a:t>
            </a:r>
          </a:p>
          <a:p>
            <a:r>
              <a:rPr lang="en-US" dirty="0" smtClean="0"/>
              <a:t>We all have shame</a:t>
            </a:r>
          </a:p>
          <a:p>
            <a:r>
              <a:rPr lang="en-US" dirty="0" smtClean="0"/>
              <a:t>We’re afraid to talk about shame</a:t>
            </a:r>
          </a:p>
          <a:p>
            <a:r>
              <a:rPr lang="en-US" dirty="0" smtClean="0"/>
              <a:t>The less we talk about it, the more we have it</a:t>
            </a:r>
          </a:p>
        </p:txBody>
      </p:sp>
    </p:spTree>
    <p:extLst>
      <p:ext uri="{BB962C8B-B14F-4D97-AF65-F5344CB8AC3E}">
        <p14:creationId xmlns:p14="http://schemas.microsoft.com/office/powerpoint/2010/main" val="94179285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What people shame themselves about</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75798517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people shame themselves about</a:t>
            </a:r>
          </a:p>
        </p:txBody>
      </p:sp>
      <p:sp>
        <p:nvSpPr>
          <p:cNvPr id="3" name="Content Placeholder 2"/>
          <p:cNvSpPr>
            <a:spLocks noGrp="1"/>
          </p:cNvSpPr>
          <p:nvPr>
            <p:ph sz="half" idx="1"/>
          </p:nvPr>
        </p:nvSpPr>
        <p:spPr/>
        <p:txBody>
          <a:bodyPr>
            <a:normAutofit/>
          </a:bodyPr>
          <a:lstStyle/>
          <a:p>
            <a:r>
              <a:rPr lang="en-US" dirty="0" smtClean="0"/>
              <a:t>Appearance/body image</a:t>
            </a:r>
          </a:p>
        </p:txBody>
      </p:sp>
      <p:sp>
        <p:nvSpPr>
          <p:cNvPr id="5" name="Content Placeholder 4"/>
          <p:cNvSpPr>
            <a:spLocks noGrp="1"/>
          </p:cNvSpPr>
          <p:nvPr>
            <p:ph sz="half" idx="2"/>
          </p:nvPr>
        </p:nvSpPr>
        <p:spPr/>
        <p:txBody>
          <a:bodyPr>
            <a:normAutofit/>
          </a:bodyPr>
          <a:lstStyle/>
          <a:p>
            <a:endParaRPr lang="en-US"/>
          </a:p>
        </p:txBody>
      </p:sp>
    </p:spTree>
    <p:extLst>
      <p:ext uri="{BB962C8B-B14F-4D97-AF65-F5344CB8AC3E}">
        <p14:creationId xmlns:p14="http://schemas.microsoft.com/office/powerpoint/2010/main" val="159164302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Did you ever want to be a hero?</a:t>
            </a:r>
            <a:endParaRPr lang="en-US" dirty="0"/>
          </a:p>
        </p:txBody>
      </p:sp>
      <p:pic>
        <p:nvPicPr>
          <p:cNvPr id="4" name="Content Placeholder 3" descr="Chapter 01 image 01.jpg"/>
          <p:cNvPicPr>
            <a:picLocks noGrp="1" noChangeAspect="1"/>
          </p:cNvPicPr>
          <p:nvPr>
            <p:ph idx="1"/>
          </p:nvPr>
        </p:nvPicPr>
        <p:blipFill>
          <a:blip r:embed="rId2">
            <a:extLst>
              <a:ext uri="{28A0092B-C50C-407E-A947-70E740481C1C}">
                <a14:useLocalDpi xmlns:a14="http://schemas.microsoft.com/office/drawing/2010/main" val="0"/>
              </a:ext>
            </a:extLst>
          </a:blip>
          <a:srcRect t="22017" b="22017"/>
          <a:stretch>
            <a:fillRect/>
          </a:stretch>
        </p:blipFill>
        <p:spPr/>
      </p:pic>
    </p:spTree>
    <p:extLst>
      <p:ext uri="{BB962C8B-B14F-4D97-AF65-F5344CB8AC3E}">
        <p14:creationId xmlns:p14="http://schemas.microsoft.com/office/powerpoint/2010/main" val="15056500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people shame themselves about</a:t>
            </a:r>
          </a:p>
        </p:txBody>
      </p:sp>
      <p:sp>
        <p:nvSpPr>
          <p:cNvPr id="3" name="Content Placeholder 2"/>
          <p:cNvSpPr>
            <a:spLocks noGrp="1"/>
          </p:cNvSpPr>
          <p:nvPr>
            <p:ph sz="half" idx="1"/>
          </p:nvPr>
        </p:nvSpPr>
        <p:spPr/>
        <p:txBody>
          <a:bodyPr>
            <a:normAutofit/>
          </a:bodyPr>
          <a:lstStyle/>
          <a:p>
            <a:r>
              <a:rPr lang="en-US" dirty="0" smtClean="0"/>
              <a:t>Appearance/body image</a:t>
            </a:r>
          </a:p>
          <a:p>
            <a:r>
              <a:rPr lang="en-US" dirty="0" smtClean="0"/>
              <a:t>Money</a:t>
            </a:r>
          </a:p>
          <a:p>
            <a:endParaRPr lang="en-US" dirty="0" smtClean="0"/>
          </a:p>
        </p:txBody>
      </p:sp>
      <p:sp>
        <p:nvSpPr>
          <p:cNvPr id="5" name="Content Placeholder 4"/>
          <p:cNvSpPr>
            <a:spLocks noGrp="1"/>
          </p:cNvSpPr>
          <p:nvPr>
            <p:ph sz="half" idx="2"/>
          </p:nvPr>
        </p:nvSpPr>
        <p:spPr/>
        <p:txBody>
          <a:bodyPr>
            <a:normAutofit/>
          </a:bodyPr>
          <a:lstStyle/>
          <a:p>
            <a:endParaRPr lang="en-US"/>
          </a:p>
        </p:txBody>
      </p:sp>
    </p:spTree>
    <p:extLst>
      <p:ext uri="{BB962C8B-B14F-4D97-AF65-F5344CB8AC3E}">
        <p14:creationId xmlns:p14="http://schemas.microsoft.com/office/powerpoint/2010/main" val="128432484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people shame themselves about</a:t>
            </a:r>
          </a:p>
        </p:txBody>
      </p:sp>
      <p:sp>
        <p:nvSpPr>
          <p:cNvPr id="3" name="Content Placeholder 2"/>
          <p:cNvSpPr>
            <a:spLocks noGrp="1"/>
          </p:cNvSpPr>
          <p:nvPr>
            <p:ph sz="half" idx="1"/>
          </p:nvPr>
        </p:nvSpPr>
        <p:spPr/>
        <p:txBody>
          <a:bodyPr>
            <a:normAutofit/>
          </a:bodyPr>
          <a:lstStyle/>
          <a:p>
            <a:r>
              <a:rPr lang="en-US" dirty="0" smtClean="0"/>
              <a:t>Appearance/body image</a:t>
            </a:r>
          </a:p>
          <a:p>
            <a:r>
              <a:rPr lang="en-US" dirty="0" smtClean="0"/>
              <a:t>Money</a:t>
            </a:r>
          </a:p>
          <a:p>
            <a:r>
              <a:rPr lang="en-US" dirty="0" smtClean="0"/>
              <a:t>Mental health</a:t>
            </a:r>
          </a:p>
        </p:txBody>
      </p:sp>
      <p:sp>
        <p:nvSpPr>
          <p:cNvPr id="5" name="Content Placeholder 4"/>
          <p:cNvSpPr>
            <a:spLocks noGrp="1"/>
          </p:cNvSpPr>
          <p:nvPr>
            <p:ph sz="half" idx="2"/>
          </p:nvPr>
        </p:nvSpPr>
        <p:spPr/>
        <p:txBody>
          <a:bodyPr>
            <a:normAutofit/>
          </a:bodyPr>
          <a:lstStyle/>
          <a:p>
            <a:endParaRPr lang="en-US"/>
          </a:p>
        </p:txBody>
      </p:sp>
    </p:spTree>
    <p:extLst>
      <p:ext uri="{BB962C8B-B14F-4D97-AF65-F5344CB8AC3E}">
        <p14:creationId xmlns:p14="http://schemas.microsoft.com/office/powerpoint/2010/main" val="50911905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people shame themselves about</a:t>
            </a:r>
          </a:p>
        </p:txBody>
      </p:sp>
      <p:sp>
        <p:nvSpPr>
          <p:cNvPr id="3" name="Content Placeholder 2"/>
          <p:cNvSpPr>
            <a:spLocks noGrp="1"/>
          </p:cNvSpPr>
          <p:nvPr>
            <p:ph sz="half" idx="1"/>
          </p:nvPr>
        </p:nvSpPr>
        <p:spPr/>
        <p:txBody>
          <a:bodyPr>
            <a:normAutofit/>
          </a:bodyPr>
          <a:lstStyle/>
          <a:p>
            <a:r>
              <a:rPr lang="en-US" dirty="0" smtClean="0"/>
              <a:t>Appearance/body image</a:t>
            </a:r>
          </a:p>
          <a:p>
            <a:r>
              <a:rPr lang="en-US" dirty="0" smtClean="0"/>
              <a:t>Money</a:t>
            </a:r>
          </a:p>
          <a:p>
            <a:r>
              <a:rPr lang="en-US" dirty="0" smtClean="0"/>
              <a:t>Mental health</a:t>
            </a:r>
          </a:p>
          <a:p>
            <a:r>
              <a:rPr lang="en-US" dirty="0" smtClean="0"/>
              <a:t>Physical health</a:t>
            </a:r>
          </a:p>
        </p:txBody>
      </p:sp>
      <p:sp>
        <p:nvSpPr>
          <p:cNvPr id="5" name="Content Placeholder 4"/>
          <p:cNvSpPr>
            <a:spLocks noGrp="1"/>
          </p:cNvSpPr>
          <p:nvPr>
            <p:ph sz="half" idx="2"/>
          </p:nvPr>
        </p:nvSpPr>
        <p:spPr/>
        <p:txBody>
          <a:bodyPr>
            <a:normAutofit/>
          </a:bodyPr>
          <a:lstStyle/>
          <a:p>
            <a:endParaRPr lang="en-US"/>
          </a:p>
        </p:txBody>
      </p:sp>
    </p:spTree>
    <p:extLst>
      <p:ext uri="{BB962C8B-B14F-4D97-AF65-F5344CB8AC3E}">
        <p14:creationId xmlns:p14="http://schemas.microsoft.com/office/powerpoint/2010/main" val="118907412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people shame themselves about</a:t>
            </a:r>
          </a:p>
        </p:txBody>
      </p:sp>
      <p:sp>
        <p:nvSpPr>
          <p:cNvPr id="3" name="Content Placeholder 2"/>
          <p:cNvSpPr>
            <a:spLocks noGrp="1"/>
          </p:cNvSpPr>
          <p:nvPr>
            <p:ph sz="half" idx="1"/>
          </p:nvPr>
        </p:nvSpPr>
        <p:spPr/>
        <p:txBody>
          <a:bodyPr>
            <a:normAutofit/>
          </a:bodyPr>
          <a:lstStyle/>
          <a:p>
            <a:r>
              <a:rPr lang="en-US" dirty="0" smtClean="0"/>
              <a:t>Appearance/body image</a:t>
            </a:r>
          </a:p>
          <a:p>
            <a:r>
              <a:rPr lang="en-US" dirty="0" smtClean="0"/>
              <a:t>Money</a:t>
            </a:r>
          </a:p>
          <a:p>
            <a:r>
              <a:rPr lang="en-US" dirty="0" smtClean="0"/>
              <a:t>Mental health</a:t>
            </a:r>
          </a:p>
          <a:p>
            <a:r>
              <a:rPr lang="en-US" dirty="0" smtClean="0"/>
              <a:t>Physical health</a:t>
            </a:r>
          </a:p>
          <a:p>
            <a:r>
              <a:rPr lang="en-US" dirty="0" smtClean="0"/>
              <a:t>Addiction</a:t>
            </a:r>
            <a:endParaRPr lang="en-US" dirty="0"/>
          </a:p>
        </p:txBody>
      </p:sp>
      <p:sp>
        <p:nvSpPr>
          <p:cNvPr id="5" name="Content Placeholder 4"/>
          <p:cNvSpPr>
            <a:spLocks noGrp="1"/>
          </p:cNvSpPr>
          <p:nvPr>
            <p:ph sz="half" idx="2"/>
          </p:nvPr>
        </p:nvSpPr>
        <p:spPr/>
        <p:txBody>
          <a:bodyPr>
            <a:normAutofit/>
          </a:bodyPr>
          <a:lstStyle/>
          <a:p>
            <a:endParaRPr lang="en-US"/>
          </a:p>
        </p:txBody>
      </p:sp>
    </p:spTree>
    <p:extLst>
      <p:ext uri="{BB962C8B-B14F-4D97-AF65-F5344CB8AC3E}">
        <p14:creationId xmlns:p14="http://schemas.microsoft.com/office/powerpoint/2010/main" val="28596627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people shame themselves about</a:t>
            </a:r>
          </a:p>
        </p:txBody>
      </p:sp>
      <p:sp>
        <p:nvSpPr>
          <p:cNvPr id="3" name="Content Placeholder 2"/>
          <p:cNvSpPr>
            <a:spLocks noGrp="1"/>
          </p:cNvSpPr>
          <p:nvPr>
            <p:ph sz="half" idx="1"/>
          </p:nvPr>
        </p:nvSpPr>
        <p:spPr/>
        <p:txBody>
          <a:bodyPr>
            <a:normAutofit/>
          </a:bodyPr>
          <a:lstStyle/>
          <a:p>
            <a:r>
              <a:rPr lang="en-US" dirty="0" smtClean="0"/>
              <a:t>Appearance/body image</a:t>
            </a:r>
          </a:p>
          <a:p>
            <a:r>
              <a:rPr lang="en-US" dirty="0" smtClean="0"/>
              <a:t>Money</a:t>
            </a:r>
          </a:p>
          <a:p>
            <a:r>
              <a:rPr lang="en-US" dirty="0" smtClean="0"/>
              <a:t>Mental health</a:t>
            </a:r>
          </a:p>
          <a:p>
            <a:r>
              <a:rPr lang="en-US" dirty="0" smtClean="0"/>
              <a:t>Physical health</a:t>
            </a:r>
          </a:p>
          <a:p>
            <a:r>
              <a:rPr lang="en-US" dirty="0" smtClean="0"/>
              <a:t>Addiction</a:t>
            </a:r>
            <a:endParaRPr lang="en-US" dirty="0"/>
          </a:p>
        </p:txBody>
      </p:sp>
      <p:sp>
        <p:nvSpPr>
          <p:cNvPr id="4" name="Content Placeholder 3"/>
          <p:cNvSpPr>
            <a:spLocks noGrp="1"/>
          </p:cNvSpPr>
          <p:nvPr>
            <p:ph sz="half" idx="2"/>
          </p:nvPr>
        </p:nvSpPr>
        <p:spPr>
          <a:xfrm>
            <a:off x="4238625" y="1600200"/>
            <a:ext cx="4905375" cy="3263504"/>
          </a:xfrm>
        </p:spPr>
        <p:txBody>
          <a:bodyPr>
            <a:normAutofit/>
          </a:bodyPr>
          <a:lstStyle/>
          <a:p>
            <a:r>
              <a:rPr lang="en-US" dirty="0" smtClean="0"/>
              <a:t>Sex</a:t>
            </a:r>
          </a:p>
        </p:txBody>
      </p:sp>
    </p:spTree>
    <p:extLst>
      <p:ext uri="{BB962C8B-B14F-4D97-AF65-F5344CB8AC3E}">
        <p14:creationId xmlns:p14="http://schemas.microsoft.com/office/powerpoint/2010/main" val="16684916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people shame themselves about</a:t>
            </a:r>
          </a:p>
        </p:txBody>
      </p:sp>
      <p:sp>
        <p:nvSpPr>
          <p:cNvPr id="3" name="Content Placeholder 2"/>
          <p:cNvSpPr>
            <a:spLocks noGrp="1"/>
          </p:cNvSpPr>
          <p:nvPr>
            <p:ph sz="half" idx="1"/>
          </p:nvPr>
        </p:nvSpPr>
        <p:spPr/>
        <p:txBody>
          <a:bodyPr>
            <a:normAutofit/>
          </a:bodyPr>
          <a:lstStyle/>
          <a:p>
            <a:r>
              <a:rPr lang="en-US" dirty="0" smtClean="0"/>
              <a:t>Appearance/body image</a:t>
            </a:r>
          </a:p>
          <a:p>
            <a:r>
              <a:rPr lang="en-US" dirty="0" smtClean="0"/>
              <a:t>Money</a:t>
            </a:r>
          </a:p>
          <a:p>
            <a:r>
              <a:rPr lang="en-US" dirty="0" smtClean="0"/>
              <a:t>Mental health</a:t>
            </a:r>
          </a:p>
          <a:p>
            <a:r>
              <a:rPr lang="en-US" dirty="0" smtClean="0"/>
              <a:t>Physical health</a:t>
            </a:r>
          </a:p>
          <a:p>
            <a:r>
              <a:rPr lang="en-US" dirty="0" smtClean="0"/>
              <a:t>Addiction</a:t>
            </a:r>
            <a:endParaRPr lang="en-US" dirty="0"/>
          </a:p>
        </p:txBody>
      </p:sp>
      <p:sp>
        <p:nvSpPr>
          <p:cNvPr id="4" name="Content Placeholder 3"/>
          <p:cNvSpPr>
            <a:spLocks noGrp="1"/>
          </p:cNvSpPr>
          <p:nvPr>
            <p:ph sz="half" idx="2"/>
          </p:nvPr>
        </p:nvSpPr>
        <p:spPr>
          <a:xfrm>
            <a:off x="4238625" y="1600200"/>
            <a:ext cx="4905375" cy="3263504"/>
          </a:xfrm>
        </p:spPr>
        <p:txBody>
          <a:bodyPr>
            <a:normAutofit/>
          </a:bodyPr>
          <a:lstStyle/>
          <a:p>
            <a:r>
              <a:rPr lang="en-US" dirty="0" smtClean="0"/>
              <a:t>Sex</a:t>
            </a:r>
          </a:p>
          <a:p>
            <a:r>
              <a:rPr lang="en-US" dirty="0" smtClean="0"/>
              <a:t>Religion</a:t>
            </a:r>
          </a:p>
        </p:txBody>
      </p:sp>
    </p:spTree>
    <p:extLst>
      <p:ext uri="{BB962C8B-B14F-4D97-AF65-F5344CB8AC3E}">
        <p14:creationId xmlns:p14="http://schemas.microsoft.com/office/powerpoint/2010/main" val="81756799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people shame themselves about</a:t>
            </a:r>
          </a:p>
        </p:txBody>
      </p:sp>
      <p:sp>
        <p:nvSpPr>
          <p:cNvPr id="3" name="Content Placeholder 2"/>
          <p:cNvSpPr>
            <a:spLocks noGrp="1"/>
          </p:cNvSpPr>
          <p:nvPr>
            <p:ph sz="half" idx="1"/>
          </p:nvPr>
        </p:nvSpPr>
        <p:spPr/>
        <p:txBody>
          <a:bodyPr>
            <a:normAutofit/>
          </a:bodyPr>
          <a:lstStyle/>
          <a:p>
            <a:r>
              <a:rPr lang="en-US" dirty="0" smtClean="0"/>
              <a:t>Appearance/body image</a:t>
            </a:r>
          </a:p>
          <a:p>
            <a:r>
              <a:rPr lang="en-US" dirty="0" smtClean="0"/>
              <a:t>Money</a:t>
            </a:r>
          </a:p>
          <a:p>
            <a:r>
              <a:rPr lang="en-US" dirty="0" smtClean="0"/>
              <a:t>Mental health</a:t>
            </a:r>
          </a:p>
          <a:p>
            <a:r>
              <a:rPr lang="en-US" dirty="0" smtClean="0"/>
              <a:t>Physical health</a:t>
            </a:r>
          </a:p>
          <a:p>
            <a:r>
              <a:rPr lang="en-US" dirty="0" smtClean="0"/>
              <a:t>Addiction</a:t>
            </a:r>
            <a:endParaRPr lang="en-US" dirty="0"/>
          </a:p>
        </p:txBody>
      </p:sp>
      <p:sp>
        <p:nvSpPr>
          <p:cNvPr id="4" name="Content Placeholder 3"/>
          <p:cNvSpPr>
            <a:spLocks noGrp="1"/>
          </p:cNvSpPr>
          <p:nvPr>
            <p:ph sz="half" idx="2"/>
          </p:nvPr>
        </p:nvSpPr>
        <p:spPr>
          <a:xfrm>
            <a:off x="4238625" y="1600200"/>
            <a:ext cx="4905375" cy="3263504"/>
          </a:xfrm>
        </p:spPr>
        <p:txBody>
          <a:bodyPr>
            <a:normAutofit/>
          </a:bodyPr>
          <a:lstStyle/>
          <a:p>
            <a:r>
              <a:rPr lang="en-US" dirty="0" smtClean="0"/>
              <a:t>Sex</a:t>
            </a:r>
          </a:p>
          <a:p>
            <a:r>
              <a:rPr lang="en-US" dirty="0" smtClean="0"/>
              <a:t>Religion</a:t>
            </a:r>
          </a:p>
          <a:p>
            <a:r>
              <a:rPr lang="en-US" dirty="0" smtClean="0"/>
              <a:t>Surviving/experiencing trauma</a:t>
            </a:r>
          </a:p>
        </p:txBody>
      </p:sp>
    </p:spTree>
    <p:extLst>
      <p:ext uri="{BB962C8B-B14F-4D97-AF65-F5344CB8AC3E}">
        <p14:creationId xmlns:p14="http://schemas.microsoft.com/office/powerpoint/2010/main" val="126488484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people shame themselves about</a:t>
            </a:r>
          </a:p>
        </p:txBody>
      </p:sp>
      <p:sp>
        <p:nvSpPr>
          <p:cNvPr id="3" name="Content Placeholder 2"/>
          <p:cNvSpPr>
            <a:spLocks noGrp="1"/>
          </p:cNvSpPr>
          <p:nvPr>
            <p:ph sz="half" idx="1"/>
          </p:nvPr>
        </p:nvSpPr>
        <p:spPr/>
        <p:txBody>
          <a:bodyPr>
            <a:normAutofit/>
          </a:bodyPr>
          <a:lstStyle/>
          <a:p>
            <a:r>
              <a:rPr lang="en-US" dirty="0" smtClean="0"/>
              <a:t>Appearance/body image</a:t>
            </a:r>
          </a:p>
          <a:p>
            <a:r>
              <a:rPr lang="en-US" dirty="0" smtClean="0"/>
              <a:t>Money</a:t>
            </a:r>
          </a:p>
          <a:p>
            <a:r>
              <a:rPr lang="en-US" dirty="0" smtClean="0"/>
              <a:t>Mental health</a:t>
            </a:r>
          </a:p>
          <a:p>
            <a:r>
              <a:rPr lang="en-US" dirty="0" smtClean="0"/>
              <a:t>Physical health</a:t>
            </a:r>
          </a:p>
          <a:p>
            <a:r>
              <a:rPr lang="en-US" dirty="0" smtClean="0"/>
              <a:t>Addiction</a:t>
            </a:r>
            <a:endParaRPr lang="en-US" dirty="0"/>
          </a:p>
        </p:txBody>
      </p:sp>
      <p:sp>
        <p:nvSpPr>
          <p:cNvPr id="4" name="Content Placeholder 3"/>
          <p:cNvSpPr>
            <a:spLocks noGrp="1"/>
          </p:cNvSpPr>
          <p:nvPr>
            <p:ph sz="half" idx="2"/>
          </p:nvPr>
        </p:nvSpPr>
        <p:spPr>
          <a:xfrm>
            <a:off x="4238625" y="1600200"/>
            <a:ext cx="4905375" cy="3263504"/>
          </a:xfrm>
        </p:spPr>
        <p:txBody>
          <a:bodyPr>
            <a:normAutofit/>
          </a:bodyPr>
          <a:lstStyle/>
          <a:p>
            <a:r>
              <a:rPr lang="en-US" dirty="0" smtClean="0"/>
              <a:t>Sex</a:t>
            </a:r>
          </a:p>
          <a:p>
            <a:r>
              <a:rPr lang="en-US" dirty="0" smtClean="0"/>
              <a:t>Aging</a:t>
            </a:r>
          </a:p>
          <a:p>
            <a:r>
              <a:rPr lang="en-US" dirty="0" smtClean="0"/>
              <a:t>Religion</a:t>
            </a:r>
          </a:p>
          <a:p>
            <a:r>
              <a:rPr lang="en-US" dirty="0" smtClean="0"/>
              <a:t>Surviving/experiencing trauma</a:t>
            </a:r>
          </a:p>
          <a:p>
            <a:r>
              <a:rPr lang="en-US" dirty="0" smtClean="0"/>
              <a:t>Accidents</a:t>
            </a:r>
          </a:p>
        </p:txBody>
      </p:sp>
    </p:spTree>
    <p:extLst>
      <p:ext uri="{BB962C8B-B14F-4D97-AF65-F5344CB8AC3E}">
        <p14:creationId xmlns:p14="http://schemas.microsoft.com/office/powerpoint/2010/main" val="97896826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people shame themselves about</a:t>
            </a:r>
          </a:p>
        </p:txBody>
      </p:sp>
      <p:sp>
        <p:nvSpPr>
          <p:cNvPr id="3" name="Content Placeholder 2"/>
          <p:cNvSpPr>
            <a:spLocks noGrp="1"/>
          </p:cNvSpPr>
          <p:nvPr>
            <p:ph sz="half" idx="1"/>
          </p:nvPr>
        </p:nvSpPr>
        <p:spPr/>
        <p:txBody>
          <a:bodyPr>
            <a:normAutofit lnSpcReduction="10000"/>
          </a:bodyPr>
          <a:lstStyle/>
          <a:p>
            <a:r>
              <a:rPr lang="en-US" dirty="0" smtClean="0"/>
              <a:t>Appearance/body image</a:t>
            </a:r>
          </a:p>
          <a:p>
            <a:r>
              <a:rPr lang="en-US" dirty="0" smtClean="0"/>
              <a:t>Money</a:t>
            </a:r>
          </a:p>
          <a:p>
            <a:r>
              <a:rPr lang="en-US" dirty="0" smtClean="0"/>
              <a:t>Mental health</a:t>
            </a:r>
          </a:p>
          <a:p>
            <a:r>
              <a:rPr lang="en-US" dirty="0" smtClean="0"/>
              <a:t>Physical health</a:t>
            </a:r>
          </a:p>
          <a:p>
            <a:r>
              <a:rPr lang="en-US" dirty="0" smtClean="0"/>
              <a:t>Addiction</a:t>
            </a:r>
            <a:endParaRPr lang="en-US" dirty="0"/>
          </a:p>
        </p:txBody>
      </p:sp>
      <p:sp>
        <p:nvSpPr>
          <p:cNvPr id="4" name="Content Placeholder 3"/>
          <p:cNvSpPr>
            <a:spLocks noGrp="1"/>
          </p:cNvSpPr>
          <p:nvPr>
            <p:ph sz="half" idx="2"/>
          </p:nvPr>
        </p:nvSpPr>
        <p:spPr>
          <a:xfrm>
            <a:off x="4238625" y="1600200"/>
            <a:ext cx="4905375" cy="3263504"/>
          </a:xfrm>
        </p:spPr>
        <p:txBody>
          <a:bodyPr>
            <a:normAutofit lnSpcReduction="10000"/>
          </a:bodyPr>
          <a:lstStyle/>
          <a:p>
            <a:r>
              <a:rPr lang="en-US" dirty="0" smtClean="0"/>
              <a:t>Sex</a:t>
            </a:r>
          </a:p>
          <a:p>
            <a:r>
              <a:rPr lang="en-US" dirty="0" smtClean="0"/>
              <a:t>Religion</a:t>
            </a:r>
          </a:p>
          <a:p>
            <a:r>
              <a:rPr lang="en-US" dirty="0" smtClean="0"/>
              <a:t>Surviving/experiencing trauma</a:t>
            </a:r>
          </a:p>
          <a:p>
            <a:r>
              <a:rPr lang="en-US" dirty="0" smtClean="0"/>
              <a:t>Accidents</a:t>
            </a:r>
          </a:p>
          <a:p>
            <a:r>
              <a:rPr lang="en-US" dirty="0" smtClean="0"/>
              <a:t>Being hungry/angry/overwhelmed/tired</a:t>
            </a:r>
            <a:endParaRPr lang="en-US" dirty="0"/>
          </a:p>
        </p:txBody>
      </p:sp>
    </p:spTree>
    <p:extLst>
      <p:ext uri="{BB962C8B-B14F-4D97-AF65-F5344CB8AC3E}">
        <p14:creationId xmlns:p14="http://schemas.microsoft.com/office/powerpoint/2010/main" val="181642684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shame shows up in mental health</a:t>
            </a:r>
            <a:endParaRPr lang="en-US" dirty="0"/>
          </a:p>
        </p:txBody>
      </p:sp>
      <p:pic>
        <p:nvPicPr>
          <p:cNvPr id="4" name="Content Placeholder 3" descr="Shame alone.jpg"/>
          <p:cNvPicPr>
            <a:picLocks noGrp="1" noChangeAspect="1"/>
          </p:cNvPicPr>
          <p:nvPr>
            <p:ph idx="1"/>
          </p:nvPr>
        </p:nvPicPr>
        <p:blipFill>
          <a:blip r:embed="rId2">
            <a:extLst>
              <a:ext uri="{28A0092B-C50C-407E-A947-70E740481C1C}">
                <a14:useLocalDpi xmlns:a14="http://schemas.microsoft.com/office/drawing/2010/main" val="0"/>
              </a:ext>
            </a:extLst>
          </a:blip>
          <a:srcRect t="8678" b="8678"/>
          <a:stretch>
            <a:fillRect/>
          </a:stretch>
        </p:blipFill>
        <p:spPr>
          <a:prstGeom prst="rect">
            <a:avLst/>
          </a:prstGeom>
        </p:spPr>
      </p:pic>
    </p:spTree>
    <p:extLst>
      <p:ext uri="{BB962C8B-B14F-4D97-AF65-F5344CB8AC3E}">
        <p14:creationId xmlns:p14="http://schemas.microsoft.com/office/powerpoint/2010/main" val="168808137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Did you ever want to be a hero?</a:t>
            </a:r>
            <a:endParaRPr lang="en-US" dirty="0"/>
          </a:p>
        </p:txBody>
      </p:sp>
      <p:pic>
        <p:nvPicPr>
          <p:cNvPr id="4" name="Content Placeholder 3" descr="Chapter 01 image 02.jpg"/>
          <p:cNvPicPr>
            <a:picLocks noGrp="1" noChangeAspect="1"/>
          </p:cNvPicPr>
          <p:nvPr>
            <p:ph idx="1"/>
          </p:nvPr>
        </p:nvPicPr>
        <p:blipFill rotWithShape="1">
          <a:blip r:embed="rId2">
            <a:extLst>
              <a:ext uri="{28A0092B-C50C-407E-A947-70E740481C1C}">
                <a14:useLocalDpi xmlns:a14="http://schemas.microsoft.com/office/drawing/2010/main" val="0"/>
              </a:ext>
            </a:extLst>
          </a:blip>
          <a:srcRect t="1249" b="1249"/>
          <a:stretch/>
        </p:blipFill>
        <p:spPr>
          <a:xfrm>
            <a:off x="1694657" y="1417638"/>
            <a:ext cx="5754687" cy="5402262"/>
          </a:xfrm>
        </p:spPr>
      </p:pic>
    </p:spTree>
    <p:extLst>
      <p:ext uri="{BB962C8B-B14F-4D97-AF65-F5344CB8AC3E}">
        <p14:creationId xmlns:p14="http://schemas.microsoft.com/office/powerpoint/2010/main" val="211102277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“Loneliness is an epidemic”</a:t>
            </a:r>
            <a:br>
              <a:rPr lang="en-US" dirty="0" smtClean="0"/>
            </a:br>
            <a:r>
              <a:rPr lang="en-US" sz="2475" dirty="0"/>
              <a:t>-Scientific American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05209" y="1717590"/>
            <a:ext cx="5549835" cy="4162376"/>
          </a:xfrm>
        </p:spPr>
      </p:pic>
    </p:spTree>
    <p:extLst>
      <p:ext uri="{BB962C8B-B14F-4D97-AF65-F5344CB8AC3E}">
        <p14:creationId xmlns:p14="http://schemas.microsoft.com/office/powerpoint/2010/main" val="117714188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t>
            </a:r>
            <a:r>
              <a:rPr lang="en-US" dirty="0" smtClean="0"/>
              <a:t>ffects of Shame/Alienation</a:t>
            </a:r>
            <a:endParaRPr lang="en-US" dirty="0"/>
          </a:p>
        </p:txBody>
      </p:sp>
      <p:sp>
        <p:nvSpPr>
          <p:cNvPr id="3" name="Content Placeholder 2"/>
          <p:cNvSpPr>
            <a:spLocks noGrp="1"/>
          </p:cNvSpPr>
          <p:nvPr>
            <p:ph idx="1"/>
          </p:nvPr>
        </p:nvSpPr>
        <p:spPr/>
        <p:txBody>
          <a:bodyPr/>
          <a:lstStyle/>
          <a:p>
            <a:r>
              <a:rPr lang="en-US" dirty="0" smtClean="0"/>
              <a:t>Avoidance of core values (e.g., heroic actions)</a:t>
            </a:r>
          </a:p>
          <a:p>
            <a:r>
              <a:rPr lang="en-US" dirty="0" smtClean="0"/>
              <a:t>Leading to more depression, substance use, and other symptoms</a:t>
            </a:r>
          </a:p>
        </p:txBody>
      </p:sp>
    </p:spTree>
    <p:extLst>
      <p:ext uri="{BB962C8B-B14F-4D97-AF65-F5344CB8AC3E}">
        <p14:creationId xmlns:p14="http://schemas.microsoft.com/office/powerpoint/2010/main" val="48509168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0175" y="492877"/>
            <a:ext cx="6172200" cy="313567"/>
          </a:xfrm>
        </p:spPr>
        <p:txBody>
          <a:bodyPr>
            <a:normAutofit fontScale="90000"/>
          </a:bodyPr>
          <a:lstStyle/>
          <a:p>
            <a:r>
              <a:rPr lang="en-US" dirty="0" smtClean="0"/>
              <a:t>Social Connection 	</a:t>
            </a:r>
            <a:endParaRPr lang="en-US" dirty="0"/>
          </a:p>
        </p:txBody>
      </p:sp>
      <p:sp>
        <p:nvSpPr>
          <p:cNvPr id="3" name="Content Placeholder 2"/>
          <p:cNvSpPr>
            <a:spLocks noGrp="1"/>
          </p:cNvSpPr>
          <p:nvPr>
            <p:ph idx="1"/>
          </p:nvPr>
        </p:nvSpPr>
        <p:spPr>
          <a:xfrm>
            <a:off x="800100" y="1023537"/>
            <a:ext cx="6772275" cy="3936532"/>
          </a:xfrm>
        </p:spPr>
        <p:txBody>
          <a:bodyPr/>
          <a:lstStyle/>
          <a:p>
            <a:r>
              <a:rPr lang="en-US" dirty="0" smtClean="0"/>
              <a:t>Getting connected with people and meaningful activities helps restore functioning</a:t>
            </a:r>
          </a:p>
          <a:p>
            <a:r>
              <a:rPr lang="en-US" dirty="0" smtClean="0"/>
              <a:t>“It’s not that misery loves company, it’s that company is the antidote to misery”</a:t>
            </a:r>
          </a:p>
          <a:p>
            <a:pPr marL="342900" lvl="1" indent="0">
              <a:buNone/>
            </a:pPr>
            <a:r>
              <a:rPr lang="en-US" dirty="0" smtClean="0"/>
              <a:t>- Kristin Neff </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9490" y="3672688"/>
            <a:ext cx="2914235" cy="3008948"/>
          </a:xfrm>
          <a:prstGeom prst="rect">
            <a:avLst/>
          </a:prstGeom>
        </p:spPr>
      </p:pic>
    </p:spTree>
    <p:extLst>
      <p:ext uri="{BB962C8B-B14F-4D97-AF65-F5344CB8AC3E}">
        <p14:creationId xmlns:p14="http://schemas.microsoft.com/office/powerpoint/2010/main" val="108805939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a:t>
            </a:r>
            <a:endParaRPr lang="en-US" dirty="0"/>
          </a:p>
        </p:txBody>
      </p:sp>
      <p:pic>
        <p:nvPicPr>
          <p:cNvPr id="4" name="Content Placeholder 3" descr="spiderma.jpg"/>
          <p:cNvPicPr>
            <a:picLocks noGrp="1" noChangeAspect="1"/>
          </p:cNvPicPr>
          <p:nvPr>
            <p:ph idx="1"/>
          </p:nvPr>
        </p:nvPicPr>
        <p:blipFill>
          <a:blip r:embed="rId2">
            <a:extLst>
              <a:ext uri="{28A0092B-C50C-407E-A947-70E740481C1C}">
                <a14:useLocalDpi xmlns:a14="http://schemas.microsoft.com/office/drawing/2010/main" val="0"/>
              </a:ext>
            </a:extLst>
          </a:blip>
          <a:srcRect t="543" b="543"/>
          <a:stretch>
            <a:fillRect/>
          </a:stretch>
        </p:blipFill>
        <p:spPr/>
      </p:pic>
    </p:spTree>
    <p:extLst>
      <p:ext uri="{BB962C8B-B14F-4D97-AF65-F5344CB8AC3E}">
        <p14:creationId xmlns:p14="http://schemas.microsoft.com/office/powerpoint/2010/main" val="12313976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Friendships &amp; Fandoms</a:t>
            </a:r>
            <a:endParaRPr lang="en-US" dirty="0"/>
          </a:p>
        </p:txBody>
      </p:sp>
      <p:pic>
        <p:nvPicPr>
          <p:cNvPr id="4" name="Content Placeholder 3" descr="FRIENDS.png"/>
          <p:cNvPicPr>
            <a:picLocks noGrp="1" noChangeAspect="1"/>
          </p:cNvPicPr>
          <p:nvPr>
            <p:ph idx="1"/>
          </p:nvPr>
        </p:nvPicPr>
        <p:blipFill>
          <a:blip r:embed="rId2">
            <a:extLst>
              <a:ext uri="{28A0092B-C50C-407E-A947-70E740481C1C}">
                <a14:useLocalDpi xmlns:a14="http://schemas.microsoft.com/office/drawing/2010/main" val="0"/>
              </a:ext>
            </a:extLst>
          </a:blip>
          <a:srcRect t="750" b="750"/>
          <a:stretch>
            <a:fillRect/>
          </a:stretch>
        </p:blipFill>
        <p:spPr>
          <a:xfrm>
            <a:off x="-1" y="1600200"/>
            <a:ext cx="9169509" cy="5042877"/>
          </a:xfrm>
        </p:spPr>
      </p:pic>
    </p:spTree>
    <p:extLst>
      <p:ext uri="{BB962C8B-B14F-4D97-AF65-F5344CB8AC3E}">
        <p14:creationId xmlns:p14="http://schemas.microsoft.com/office/powerpoint/2010/main" val="382046686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Healthier food choices</a:t>
            </a:r>
            <a:endParaRPr lang="en-US" dirty="0"/>
          </a:p>
        </p:txBody>
      </p:sp>
      <p:pic>
        <p:nvPicPr>
          <p:cNvPr id="4" name="Content Placeholder 3" descr="batman_eat.jpg"/>
          <p:cNvPicPr>
            <a:picLocks noGrp="1" noChangeAspect="1"/>
          </p:cNvPicPr>
          <p:nvPr>
            <p:ph idx="1"/>
          </p:nvPr>
        </p:nvPicPr>
        <p:blipFill rotWithShape="1">
          <a:blip r:embed="rId2">
            <a:extLst>
              <a:ext uri="{28A0092B-C50C-407E-A947-70E740481C1C}">
                <a14:useLocalDpi xmlns:a14="http://schemas.microsoft.com/office/drawing/2010/main" val="0"/>
              </a:ext>
            </a:extLst>
          </a:blip>
          <a:srcRect l="-909" r="-909"/>
          <a:stretch/>
        </p:blipFill>
        <p:spPr>
          <a:xfrm>
            <a:off x="457200" y="1600200"/>
            <a:ext cx="3001953" cy="4525963"/>
          </a:xfrm>
        </p:spPr>
      </p:pic>
      <p:sp>
        <p:nvSpPr>
          <p:cNvPr id="6" name="TextBox 5"/>
          <p:cNvSpPr txBox="1"/>
          <p:nvPr/>
        </p:nvSpPr>
        <p:spPr>
          <a:xfrm>
            <a:off x="3991609" y="1600200"/>
            <a:ext cx="4976017" cy="4832093"/>
          </a:xfrm>
          <a:prstGeom prst="rect">
            <a:avLst/>
          </a:prstGeom>
          <a:noFill/>
        </p:spPr>
        <p:txBody>
          <a:bodyPr wrap="square" rtlCol="0">
            <a:spAutoFit/>
          </a:bodyPr>
          <a:lstStyle/>
          <a:p>
            <a:pPr marL="285750" indent="-285750">
              <a:buFont typeface="Arial"/>
              <a:buChar char="•"/>
            </a:pPr>
            <a:r>
              <a:rPr lang="en-US" sz="2800" dirty="0" err="1"/>
              <a:t>Wansink</a:t>
            </a:r>
            <a:r>
              <a:rPr lang="en-US" sz="2800" dirty="0"/>
              <a:t> </a:t>
            </a:r>
            <a:r>
              <a:rPr lang="en-US" sz="2800" dirty="0" smtClean="0"/>
              <a:t>et al. (2012) from Cornell University</a:t>
            </a:r>
          </a:p>
          <a:p>
            <a:pPr marL="285750" indent="-285750">
              <a:buFont typeface="Arial"/>
              <a:buChar char="•"/>
            </a:pPr>
            <a:r>
              <a:rPr lang="en-US" sz="2800" dirty="0" smtClean="0"/>
              <a:t>Children were asked to pick between apples and French fries</a:t>
            </a:r>
          </a:p>
          <a:p>
            <a:pPr marL="285750" indent="-285750">
              <a:buFont typeface="Arial"/>
              <a:buChar char="•"/>
            </a:pPr>
            <a:r>
              <a:rPr lang="en-US" sz="2800" dirty="0" smtClean="0"/>
              <a:t>Only 9% chose apples</a:t>
            </a:r>
          </a:p>
          <a:p>
            <a:pPr marL="285750" indent="-285750">
              <a:buFont typeface="Arial"/>
              <a:buChar char="•"/>
            </a:pPr>
            <a:r>
              <a:rPr lang="en-US" sz="2800" dirty="0" smtClean="0"/>
              <a:t>When primed with admirable heroes, like Batman, nearly 50% chose apples</a:t>
            </a:r>
          </a:p>
          <a:p>
            <a:pPr marL="285750" indent="-285750">
              <a:buFont typeface="Arial"/>
              <a:buChar char="•"/>
            </a:pPr>
            <a:r>
              <a:rPr lang="en-US" sz="2800" dirty="0" smtClean="0"/>
              <a:t>Wearing Batman suit keep attention longer</a:t>
            </a:r>
            <a:endParaRPr lang="en-US" sz="2800" dirty="0"/>
          </a:p>
        </p:txBody>
      </p:sp>
    </p:spTree>
    <p:extLst>
      <p:ext uri="{BB962C8B-B14F-4D97-AF65-F5344CB8AC3E}">
        <p14:creationId xmlns:p14="http://schemas.microsoft.com/office/powerpoint/2010/main" val="26044844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Sexual assault awareness for children</a:t>
            </a:r>
            <a:endParaRPr lang="en-US" dirty="0"/>
          </a:p>
        </p:txBody>
      </p:sp>
      <p:pic>
        <p:nvPicPr>
          <p:cNvPr id="4" name="Content Placeholder 3" descr="spiderman.jpg"/>
          <p:cNvPicPr>
            <a:picLocks noGrp="1" noChangeAspect="1"/>
          </p:cNvPicPr>
          <p:nvPr>
            <p:ph idx="1"/>
          </p:nvPr>
        </p:nvPicPr>
        <p:blipFill rotWithShape="1">
          <a:blip r:embed="rId3">
            <a:extLst>
              <a:ext uri="{28A0092B-C50C-407E-A947-70E740481C1C}">
                <a14:useLocalDpi xmlns:a14="http://schemas.microsoft.com/office/drawing/2010/main" val="0"/>
              </a:ext>
            </a:extLst>
          </a:blip>
          <a:srcRect l="-18" r="-1106"/>
          <a:stretch/>
        </p:blipFill>
        <p:spPr>
          <a:xfrm>
            <a:off x="5545508" y="1600200"/>
            <a:ext cx="3141292" cy="4525963"/>
          </a:xfrm>
        </p:spPr>
      </p:pic>
      <p:sp>
        <p:nvSpPr>
          <p:cNvPr id="6" name="TextBox 5"/>
          <p:cNvSpPr txBox="1"/>
          <p:nvPr/>
        </p:nvSpPr>
        <p:spPr>
          <a:xfrm>
            <a:off x="318029" y="1417638"/>
            <a:ext cx="4987884" cy="5293757"/>
          </a:xfrm>
          <a:prstGeom prst="rect">
            <a:avLst/>
          </a:prstGeom>
          <a:noFill/>
        </p:spPr>
        <p:txBody>
          <a:bodyPr wrap="square" rtlCol="0">
            <a:spAutoFit/>
          </a:bodyPr>
          <a:lstStyle/>
          <a:p>
            <a:pPr marL="285750" indent="-285750">
              <a:buFont typeface="Arial"/>
              <a:buChar char="•"/>
            </a:pPr>
            <a:r>
              <a:rPr lang="en-US" sz="2600" dirty="0" smtClean="0">
                <a:solidFill>
                  <a:srgbClr val="000000"/>
                </a:solidFill>
              </a:rPr>
              <a:t>Marvel and National </a:t>
            </a:r>
            <a:r>
              <a:rPr lang="en-US" sz="2600" dirty="0">
                <a:solidFill>
                  <a:srgbClr val="000000"/>
                </a:solidFill>
              </a:rPr>
              <a:t>Committee for Prevention of Child Abuse (NCPCA</a:t>
            </a:r>
            <a:r>
              <a:rPr lang="en-US" sz="2600" dirty="0" smtClean="0">
                <a:solidFill>
                  <a:srgbClr val="000000"/>
                </a:solidFill>
              </a:rPr>
              <a:t>)( </a:t>
            </a:r>
            <a:r>
              <a:rPr lang="en-US" sz="2600" dirty="0">
                <a:solidFill>
                  <a:srgbClr val="000000"/>
                </a:solidFill>
              </a:rPr>
              <a:t>1984 and 1985 </a:t>
            </a:r>
            <a:r>
              <a:rPr lang="en-US" sz="2600" dirty="0" smtClean="0">
                <a:solidFill>
                  <a:srgbClr val="000000"/>
                </a:solidFill>
              </a:rPr>
              <a:t>)</a:t>
            </a:r>
          </a:p>
          <a:p>
            <a:pPr marL="285750" indent="-285750">
              <a:buFont typeface="Arial"/>
              <a:buChar char="•"/>
            </a:pPr>
            <a:r>
              <a:rPr lang="en-US" sz="2600" dirty="0" smtClean="0">
                <a:solidFill>
                  <a:srgbClr val="000000"/>
                </a:solidFill>
              </a:rPr>
              <a:t>Spider-Man discovers </a:t>
            </a:r>
            <a:r>
              <a:rPr lang="en-US" sz="2600" dirty="0">
                <a:solidFill>
                  <a:srgbClr val="000000"/>
                </a:solidFill>
              </a:rPr>
              <a:t>that a little boy was sexually abused by his </a:t>
            </a:r>
            <a:r>
              <a:rPr lang="en-US" sz="2600" dirty="0" smtClean="0">
                <a:solidFill>
                  <a:srgbClr val="000000"/>
                </a:solidFill>
              </a:rPr>
              <a:t>babysitter </a:t>
            </a:r>
          </a:p>
          <a:p>
            <a:pPr marL="285750" indent="-285750">
              <a:buFont typeface="Arial"/>
              <a:buChar char="•"/>
            </a:pPr>
            <a:r>
              <a:rPr lang="en-US" sz="2600" dirty="0" smtClean="0">
                <a:solidFill>
                  <a:srgbClr val="000000"/>
                </a:solidFill>
              </a:rPr>
              <a:t>Spider-Man shares </a:t>
            </a:r>
            <a:r>
              <a:rPr lang="en-US" sz="2600" dirty="0">
                <a:solidFill>
                  <a:srgbClr val="000000"/>
                </a:solidFill>
              </a:rPr>
              <a:t>with him his own story of being sexually abused by a young man </a:t>
            </a:r>
            <a:endParaRPr lang="en-US" sz="2600" dirty="0" smtClean="0">
              <a:solidFill>
                <a:srgbClr val="000000"/>
              </a:solidFill>
            </a:endParaRPr>
          </a:p>
          <a:p>
            <a:pPr marL="285750" indent="-285750">
              <a:buFont typeface="Arial"/>
              <a:buChar char="•"/>
            </a:pPr>
            <a:r>
              <a:rPr lang="en-US" sz="2600" dirty="0" smtClean="0">
                <a:solidFill>
                  <a:srgbClr val="000000"/>
                </a:solidFill>
              </a:rPr>
              <a:t>Boy is </a:t>
            </a:r>
            <a:r>
              <a:rPr lang="en-US" sz="2600" dirty="0">
                <a:solidFill>
                  <a:srgbClr val="000000"/>
                </a:solidFill>
              </a:rPr>
              <a:t>later able to report the incident to his parents with Spider-Man’s </a:t>
            </a:r>
            <a:r>
              <a:rPr lang="en-US" sz="2600" dirty="0" smtClean="0">
                <a:solidFill>
                  <a:srgbClr val="000000"/>
                </a:solidFill>
              </a:rPr>
              <a:t>help</a:t>
            </a:r>
            <a:endParaRPr lang="en-US" sz="2600" dirty="0">
              <a:solidFill>
                <a:srgbClr val="000000"/>
              </a:solidFill>
            </a:endParaRPr>
          </a:p>
          <a:p>
            <a:endParaRPr lang="en-US" sz="2600" dirty="0">
              <a:solidFill>
                <a:srgbClr val="000000"/>
              </a:solidFill>
            </a:endParaRPr>
          </a:p>
        </p:txBody>
      </p:sp>
    </p:spTree>
    <p:extLst>
      <p:ext uri="{BB962C8B-B14F-4D97-AF65-F5344CB8AC3E}">
        <p14:creationId xmlns:p14="http://schemas.microsoft.com/office/powerpoint/2010/main" val="90821000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Research: HP boosts compassion</a:t>
            </a:r>
            <a:endParaRPr lang="en-US" dirty="0"/>
          </a:p>
        </p:txBody>
      </p:sp>
      <p:pic>
        <p:nvPicPr>
          <p:cNvPr id="4" name="Content Placeholder 3" descr="HP mudblood.gif"/>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216409385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Research: HP boosts compassion</a:t>
            </a:r>
          </a:p>
        </p:txBody>
      </p:sp>
      <p:pic>
        <p:nvPicPr>
          <p:cNvPr id="4" name="Content Placeholder 3" descr="hermione crying.png"/>
          <p:cNvPicPr>
            <a:picLocks noGrp="1" noChangeAspect="1"/>
          </p:cNvPicPr>
          <p:nvPr>
            <p:ph idx="1"/>
          </p:nvPr>
        </p:nvPicPr>
        <p:blipFill>
          <a:blip r:embed="rId3">
            <a:extLst>
              <a:ext uri="{28A0092B-C50C-407E-A947-70E740481C1C}">
                <a14:useLocalDpi xmlns:a14="http://schemas.microsoft.com/office/drawing/2010/main" val="0"/>
              </a:ext>
            </a:extLst>
          </a:blip>
          <a:srcRect t="209" b="209"/>
          <a:stretch>
            <a:fillRect/>
          </a:stretch>
        </p:blipFill>
        <p:spPr/>
      </p:pic>
    </p:spTree>
    <p:extLst>
      <p:ext uri="{BB962C8B-B14F-4D97-AF65-F5344CB8AC3E}">
        <p14:creationId xmlns:p14="http://schemas.microsoft.com/office/powerpoint/2010/main" val="315054839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Harry Potter and Neuroimaging</a:t>
            </a:r>
            <a:endParaRPr lang="en-US" dirty="0"/>
          </a:p>
        </p:txBody>
      </p:sp>
      <p:sp>
        <p:nvSpPr>
          <p:cNvPr id="3" name="Content Placeholder 2"/>
          <p:cNvSpPr>
            <a:spLocks noGrp="1"/>
          </p:cNvSpPr>
          <p:nvPr>
            <p:ph idx="1"/>
          </p:nvPr>
        </p:nvSpPr>
        <p:spPr/>
        <p:txBody>
          <a:bodyPr/>
          <a:lstStyle/>
          <a:p>
            <a:r>
              <a:rPr lang="en-US" dirty="0" smtClean="0"/>
              <a:t>Reading about Harry Potter’s struggles activated compassion and empathy centers of the brain (anterior insula and cingulate cortex) – Hsu et al., 2014</a:t>
            </a:r>
          </a:p>
          <a:p>
            <a:r>
              <a:rPr lang="en-US" dirty="0" smtClean="0"/>
              <a:t> Reading Harry Potter also increased the activation in the left amygdala, related to conscious emotion processing and pleasure - Hsu et al, 2015</a:t>
            </a:r>
            <a:endParaRPr lang="en-US" dirty="0"/>
          </a:p>
        </p:txBody>
      </p:sp>
    </p:spTree>
    <p:extLst>
      <p:ext uri="{BB962C8B-B14F-4D97-AF65-F5344CB8AC3E}">
        <p14:creationId xmlns:p14="http://schemas.microsoft.com/office/powerpoint/2010/main" val="51942371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pter 01 image 0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98" y="-1"/>
            <a:ext cx="7005604" cy="6934721"/>
          </a:xfrm>
          <a:prstGeom prst="rect">
            <a:avLst/>
          </a:prstGeom>
        </p:spPr>
      </p:pic>
    </p:spTree>
    <p:extLst>
      <p:ext uri="{BB962C8B-B14F-4D97-AF65-F5344CB8AC3E}">
        <p14:creationId xmlns:p14="http://schemas.microsoft.com/office/powerpoint/2010/main" val="426856522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1" y="274638"/>
            <a:ext cx="9109074" cy="563562"/>
          </a:xfrm>
        </p:spPr>
        <p:txBody>
          <a:bodyPr>
            <a:noAutofit/>
          </a:bodyPr>
          <a:lstStyle/>
          <a:p>
            <a:r>
              <a:rPr lang="en-US" sz="3600" b="1" dirty="0"/>
              <a:t>Implementing </a:t>
            </a:r>
            <a:r>
              <a:rPr lang="en-US" sz="3600" b="1" dirty="0" smtClean="0"/>
              <a:t>pop culture </a:t>
            </a:r>
            <a:r>
              <a:rPr lang="en-US" sz="3600" b="1" dirty="0"/>
              <a:t>in therapy</a:t>
            </a:r>
            <a:endParaRPr lang="en-US" sz="3600" b="1" dirty="0">
              <a:latin typeface="Calibri" charset="0"/>
            </a:endParaRPr>
          </a:p>
        </p:txBody>
      </p:sp>
      <p:sp>
        <p:nvSpPr>
          <p:cNvPr id="76803" name="Content Placeholder 2"/>
          <p:cNvSpPr>
            <a:spLocks noGrp="1"/>
          </p:cNvSpPr>
          <p:nvPr>
            <p:ph idx="1"/>
          </p:nvPr>
        </p:nvSpPr>
        <p:spPr>
          <a:xfrm>
            <a:off x="457200" y="990600"/>
            <a:ext cx="8229600" cy="5135563"/>
          </a:xfrm>
        </p:spPr>
        <p:txBody>
          <a:bodyPr>
            <a:normAutofit/>
          </a:bodyPr>
          <a:lstStyle/>
          <a:p>
            <a:pPr eaLnBrk="1" hangingPunct="1"/>
            <a:endParaRPr lang="en-US" sz="2800" dirty="0">
              <a:latin typeface="Calibri" charset="0"/>
            </a:endParaRPr>
          </a:p>
        </p:txBody>
      </p:sp>
      <p:pic>
        <p:nvPicPr>
          <p:cNvPr id="76804" name="Picture 3" descr="superman in therap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90601"/>
            <a:ext cx="9109075" cy="588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284461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Defining your Superhero origin story</a:t>
            </a:r>
          </a:p>
        </p:txBody>
      </p:sp>
      <p:pic>
        <p:nvPicPr>
          <p:cNvPr id="4" name="Content Placeholder 3" descr="Batman lost his parents.jpg"/>
          <p:cNvPicPr>
            <a:picLocks noGrp="1" noChangeAspect="1"/>
          </p:cNvPicPr>
          <p:nvPr>
            <p:ph idx="1"/>
          </p:nvPr>
        </p:nvPicPr>
        <p:blipFill>
          <a:blip r:embed="rId2">
            <a:extLst>
              <a:ext uri="{28A0092B-C50C-407E-A947-70E740481C1C}">
                <a14:useLocalDpi xmlns:a14="http://schemas.microsoft.com/office/drawing/2010/main" val="0"/>
              </a:ext>
            </a:extLst>
          </a:blip>
          <a:srcRect t="5648" b="5648"/>
          <a:stretch>
            <a:fillRect/>
          </a:stretch>
        </p:blipFill>
        <p:spPr/>
      </p:pic>
    </p:spTree>
    <p:extLst>
      <p:ext uri="{BB962C8B-B14F-4D97-AF65-F5344CB8AC3E}">
        <p14:creationId xmlns:p14="http://schemas.microsoft.com/office/powerpoint/2010/main" val="378396771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own origin story</a:t>
            </a:r>
            <a:endParaRPr lang="en-US" dirty="0"/>
          </a:p>
        </p:txBody>
      </p:sp>
      <p:pic>
        <p:nvPicPr>
          <p:cNvPr id="4" name="Content Placeholder 3" descr="BU009491.png"/>
          <p:cNvPicPr>
            <a:picLocks noGrp="1" noChangeAspect="1"/>
          </p:cNvPicPr>
          <p:nvPr>
            <p:ph idx="1"/>
          </p:nvPr>
        </p:nvPicPr>
        <p:blipFill>
          <a:blip r:embed="rId2">
            <a:extLst>
              <a:ext uri="{28A0092B-C50C-407E-A947-70E740481C1C}">
                <a14:useLocalDpi xmlns:a14="http://schemas.microsoft.com/office/drawing/2010/main" val="0"/>
              </a:ext>
            </a:extLst>
          </a:blip>
          <a:srcRect l="-26710" r="-26710"/>
          <a:stretch>
            <a:fillRect/>
          </a:stretch>
        </p:blipFill>
        <p:spPr/>
      </p:pic>
    </p:spTree>
    <p:extLst>
      <p:ext uri="{BB962C8B-B14F-4D97-AF65-F5344CB8AC3E}">
        <p14:creationId xmlns:p14="http://schemas.microsoft.com/office/powerpoint/2010/main" val="62713228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(super)hero</a:t>
            </a:r>
            <a:endParaRPr lang="en-US" dirty="0"/>
          </a:p>
        </p:txBody>
      </p:sp>
      <p:sp>
        <p:nvSpPr>
          <p:cNvPr id="3" name="Content Placeholder 2"/>
          <p:cNvSpPr>
            <a:spLocks noGrp="1"/>
          </p:cNvSpPr>
          <p:nvPr>
            <p:ph idx="1"/>
          </p:nvPr>
        </p:nvSpPr>
        <p:spPr/>
        <p:txBody>
          <a:bodyPr/>
          <a:lstStyle/>
          <a:p>
            <a:r>
              <a:rPr lang="en-US" dirty="0" smtClean="0"/>
              <a:t>Can be real life or fictional</a:t>
            </a:r>
          </a:p>
          <a:p>
            <a:r>
              <a:rPr lang="en-US" dirty="0" smtClean="0"/>
              <a:t>Someone who is a figure of great strength and wisdom</a:t>
            </a:r>
          </a:p>
          <a:p>
            <a:r>
              <a:rPr lang="en-US" dirty="0" smtClean="0"/>
              <a:t>What you admire about them</a:t>
            </a:r>
            <a:endParaRPr lang="en-US" dirty="0"/>
          </a:p>
        </p:txBody>
      </p:sp>
    </p:spTree>
    <p:extLst>
      <p:ext uri="{BB962C8B-B14F-4D97-AF65-F5344CB8AC3E}">
        <p14:creationId xmlns:p14="http://schemas.microsoft.com/office/powerpoint/2010/main" val="247797877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hero’s message</a:t>
            </a:r>
            <a:endParaRPr lang="en-US" dirty="0"/>
          </a:p>
        </p:txBody>
      </p:sp>
      <p:pic>
        <p:nvPicPr>
          <p:cNvPr id="4" name="Content Placeholder 3" descr="human-connection.jpg"/>
          <p:cNvPicPr>
            <a:picLocks noGrp="1" noChangeAspect="1"/>
          </p:cNvPicPr>
          <p:nvPr>
            <p:ph idx="1"/>
          </p:nvPr>
        </p:nvPicPr>
        <p:blipFill>
          <a:blip r:embed="rId2">
            <a:extLst>
              <a:ext uri="{28A0092B-C50C-407E-A947-70E740481C1C}">
                <a14:useLocalDpi xmlns:a14="http://schemas.microsoft.com/office/drawing/2010/main" val="0"/>
              </a:ext>
            </a:extLst>
          </a:blip>
          <a:srcRect t="8650" b="8650"/>
          <a:stretch>
            <a:fillRect/>
          </a:stretch>
        </p:blipFill>
        <p:spPr/>
      </p:pic>
    </p:spTree>
    <p:extLst>
      <p:ext uri="{BB962C8B-B14F-4D97-AF65-F5344CB8AC3E}">
        <p14:creationId xmlns:p14="http://schemas.microsoft.com/office/powerpoint/2010/main" val="292939971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ittle Wonder Woman.jpg"/>
          <p:cNvPicPr>
            <a:picLocks noGrp="1" noChangeAspect="1"/>
          </p:cNvPicPr>
          <p:nvPr>
            <p:ph idx="1"/>
          </p:nvPr>
        </p:nvPicPr>
        <p:blipFill rotWithShape="1">
          <a:blip r:embed="rId2">
            <a:extLst>
              <a:ext uri="{28A0092B-C50C-407E-A947-70E740481C1C}">
                <a14:useLocalDpi xmlns:a14="http://schemas.microsoft.com/office/drawing/2010/main" val="0"/>
              </a:ext>
            </a:extLst>
          </a:blip>
          <a:srcRect t="6395" r="2862" b="13609"/>
          <a:stretch/>
        </p:blipFill>
        <p:spPr>
          <a:xfrm>
            <a:off x="457200" y="274638"/>
            <a:ext cx="7994073" cy="6583362"/>
          </a:xfrm>
        </p:spPr>
      </p:pic>
      <p:sp>
        <p:nvSpPr>
          <p:cNvPr id="2" name="Title 1"/>
          <p:cNvSpPr>
            <a:spLocks noGrp="1"/>
          </p:cNvSpPr>
          <p:nvPr>
            <p:ph type="title"/>
          </p:nvPr>
        </p:nvSpPr>
        <p:spPr>
          <a:xfrm>
            <a:off x="0" y="0"/>
            <a:ext cx="8229600" cy="1143000"/>
          </a:xfrm>
        </p:spPr>
        <p:txBody>
          <a:bodyPr/>
          <a:lstStyle/>
          <a:p>
            <a:r>
              <a:rPr lang="en-US" dirty="0" smtClean="0"/>
              <a:t>Hope</a:t>
            </a:r>
            <a:endParaRPr lang="en-US" dirty="0"/>
          </a:p>
        </p:txBody>
      </p:sp>
    </p:spTree>
    <p:extLst>
      <p:ext uri="{BB962C8B-B14F-4D97-AF65-F5344CB8AC3E}">
        <p14:creationId xmlns:p14="http://schemas.microsoft.com/office/powerpoint/2010/main" val="212217147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Selecting appropriate character for client</a:t>
            </a:r>
            <a:endParaRPr lang="en-US" dirty="0"/>
          </a:p>
        </p:txBody>
      </p:sp>
      <p:sp>
        <p:nvSpPr>
          <p:cNvPr id="3" name="Content Placeholder 2"/>
          <p:cNvSpPr>
            <a:spLocks noGrp="1"/>
          </p:cNvSpPr>
          <p:nvPr>
            <p:ph idx="1"/>
          </p:nvPr>
        </p:nvSpPr>
        <p:spPr/>
        <p:txBody>
          <a:bodyPr/>
          <a:lstStyle/>
          <a:p>
            <a:r>
              <a:rPr lang="en-US" dirty="0" smtClean="0"/>
              <a:t>Questions to ask during evaluation session</a:t>
            </a:r>
          </a:p>
          <a:p>
            <a:pPr lvl="1"/>
            <a:r>
              <a:rPr lang="en-US" dirty="0" smtClean="0"/>
              <a:t>Passions, interests, heroes</a:t>
            </a:r>
          </a:p>
          <a:p>
            <a:r>
              <a:rPr lang="en-US" dirty="0" smtClean="0"/>
              <a:t>Building a treatment plan</a:t>
            </a:r>
          </a:p>
          <a:p>
            <a:pPr lvl="1"/>
            <a:r>
              <a:rPr lang="en-US" dirty="0" smtClean="0"/>
              <a:t>Common humanity connection stories</a:t>
            </a:r>
          </a:p>
          <a:p>
            <a:pPr lvl="1"/>
            <a:r>
              <a:rPr lang="en-US" dirty="0" smtClean="0"/>
              <a:t>Building hope</a:t>
            </a:r>
          </a:p>
          <a:p>
            <a:pPr lvl="1"/>
            <a:r>
              <a:rPr lang="en-US" dirty="0" smtClean="0"/>
              <a:t>Creating exercises for recovery</a:t>
            </a:r>
          </a:p>
          <a:p>
            <a:pPr marL="457200" lvl="1" indent="0">
              <a:buNone/>
            </a:pPr>
            <a:endParaRPr lang="en-US" dirty="0"/>
          </a:p>
        </p:txBody>
      </p:sp>
    </p:spTree>
    <p:extLst>
      <p:ext uri="{BB962C8B-B14F-4D97-AF65-F5344CB8AC3E}">
        <p14:creationId xmlns:p14="http://schemas.microsoft.com/office/powerpoint/2010/main" val="417383143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normAutofit lnSpcReduction="10000"/>
          </a:bodyPr>
          <a:lstStyle/>
          <a:p>
            <a:r>
              <a:rPr lang="en-US" dirty="0" smtClean="0"/>
              <a:t>“Chuck” – 29 year old Marine w/PTSD</a:t>
            </a:r>
          </a:p>
          <a:p>
            <a:r>
              <a:rPr lang="en-US" dirty="0" smtClean="0"/>
              <a:t>Physical injury</a:t>
            </a:r>
          </a:p>
          <a:p>
            <a:r>
              <a:rPr lang="en-US" dirty="0" smtClean="0"/>
              <a:t>Believes himself to be “weak” and “broken”</a:t>
            </a:r>
          </a:p>
          <a:p>
            <a:r>
              <a:rPr lang="en-US" dirty="0" smtClean="0"/>
              <a:t>Isolating</a:t>
            </a:r>
          </a:p>
          <a:p>
            <a:r>
              <a:rPr lang="en-US" dirty="0" smtClean="0"/>
              <a:t>Withdrawing from military activities</a:t>
            </a:r>
          </a:p>
          <a:p>
            <a:r>
              <a:rPr lang="en-US" dirty="0" smtClean="0"/>
              <a:t>Not spending time with family</a:t>
            </a:r>
          </a:p>
          <a:p>
            <a:r>
              <a:rPr lang="en-US" dirty="0" smtClean="0"/>
              <a:t>Refusing to be in wheelchair, refusing to get a handicapped sticker</a:t>
            </a:r>
          </a:p>
          <a:p>
            <a:endParaRPr lang="en-US" dirty="0"/>
          </a:p>
        </p:txBody>
      </p:sp>
    </p:spTree>
    <p:extLst>
      <p:ext uri="{BB962C8B-B14F-4D97-AF65-F5344CB8AC3E}">
        <p14:creationId xmlns:p14="http://schemas.microsoft.com/office/powerpoint/2010/main" val="372117323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latin typeface="Calibri" charset="0"/>
              </a:rPr>
              <a:t>Batgirl</a:t>
            </a:r>
          </a:p>
        </p:txBody>
      </p:sp>
      <p:pic>
        <p:nvPicPr>
          <p:cNvPr id="38915" name="Picture 3" descr="Batgir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219200"/>
            <a:ext cx="37338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305760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57200" y="11113"/>
            <a:ext cx="8229600" cy="1143000"/>
          </a:xfrm>
        </p:spPr>
        <p:txBody>
          <a:bodyPr/>
          <a:lstStyle/>
          <a:p>
            <a:r>
              <a:rPr lang="en-US" dirty="0" smtClean="0">
                <a:latin typeface="Calibri" charset="0"/>
              </a:rPr>
              <a:t>Batgirl </a:t>
            </a:r>
            <a:r>
              <a:rPr lang="en-US" dirty="0">
                <a:latin typeface="Calibri" charset="0"/>
              </a:rPr>
              <a:t>-&gt; Oracle</a:t>
            </a:r>
          </a:p>
        </p:txBody>
      </p:sp>
      <p:pic>
        <p:nvPicPr>
          <p:cNvPr id="39939" name="Content Placeholder 5" descr="oracle-wheelchair-to-batgirl.jpg"/>
          <p:cNvPicPr>
            <a:picLocks noGrp="1" noChangeAspect="1"/>
          </p:cNvPicPr>
          <p:nvPr>
            <p:ph idx="1"/>
          </p:nvPr>
        </p:nvPicPr>
        <p:blipFill>
          <a:blip r:embed="rId3">
            <a:extLst>
              <a:ext uri="{28A0092B-C50C-407E-A947-70E740481C1C}">
                <a14:useLocalDpi xmlns:a14="http://schemas.microsoft.com/office/drawing/2010/main" val="0"/>
              </a:ext>
            </a:extLst>
          </a:blip>
          <a:srcRect l="-11110" r="-11110"/>
          <a:stretch>
            <a:fillRect/>
          </a:stretch>
        </p:blipFill>
        <p:spPr>
          <a:xfrm>
            <a:off x="2133600" y="1143000"/>
            <a:ext cx="4953000" cy="5519738"/>
          </a:xfrm>
        </p:spPr>
      </p:pic>
    </p:spTree>
    <p:extLst>
      <p:ext uri="{BB962C8B-B14F-4D97-AF65-F5344CB8AC3E}">
        <p14:creationId xmlns:p14="http://schemas.microsoft.com/office/powerpoint/2010/main" val="129317140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pter 01 image 0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352" y="0"/>
            <a:ext cx="7045296" cy="6903682"/>
          </a:xfrm>
          <a:prstGeom prst="rect">
            <a:avLst/>
          </a:prstGeom>
        </p:spPr>
      </p:pic>
    </p:spTree>
    <p:extLst>
      <p:ext uri="{BB962C8B-B14F-4D97-AF65-F5344CB8AC3E}">
        <p14:creationId xmlns:p14="http://schemas.microsoft.com/office/powerpoint/2010/main" val="403465956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 treatment plan</a:t>
            </a:r>
            <a:endParaRPr lang="en-US" dirty="0"/>
          </a:p>
        </p:txBody>
      </p:sp>
      <p:sp>
        <p:nvSpPr>
          <p:cNvPr id="3" name="Content Placeholder 2"/>
          <p:cNvSpPr>
            <a:spLocks noGrp="1"/>
          </p:cNvSpPr>
          <p:nvPr>
            <p:ph idx="1"/>
          </p:nvPr>
        </p:nvSpPr>
        <p:spPr/>
        <p:txBody>
          <a:bodyPr>
            <a:normAutofit lnSpcReduction="10000"/>
          </a:bodyPr>
          <a:lstStyle/>
          <a:p>
            <a:r>
              <a:rPr lang="en-US" dirty="0"/>
              <a:t>Focus on </a:t>
            </a:r>
            <a:r>
              <a:rPr lang="en-US" dirty="0" smtClean="0"/>
              <a:t>mindfulness and acceptance </a:t>
            </a:r>
            <a:r>
              <a:rPr lang="en-US" dirty="0"/>
              <a:t>of </a:t>
            </a:r>
            <a:r>
              <a:rPr lang="en-US" dirty="0" smtClean="0"/>
              <a:t>condition, as well as any grief that comes with it</a:t>
            </a:r>
            <a:endParaRPr lang="en-US" dirty="0"/>
          </a:p>
          <a:p>
            <a:r>
              <a:rPr lang="en-US" dirty="0" smtClean="0"/>
              <a:t>Cognitive restructuring/defusion practice with thoughts, such as “I’m weak, I am broken”</a:t>
            </a:r>
          </a:p>
          <a:p>
            <a:r>
              <a:rPr lang="en-US" dirty="0"/>
              <a:t>Explore his identity as a “hero”</a:t>
            </a:r>
          </a:p>
          <a:p>
            <a:r>
              <a:rPr lang="en-US" dirty="0" smtClean="0"/>
              <a:t>Focus </a:t>
            </a:r>
            <a:r>
              <a:rPr lang="en-US" dirty="0"/>
              <a:t>on core values – family, </a:t>
            </a:r>
            <a:r>
              <a:rPr lang="en-US" dirty="0" smtClean="0"/>
              <a:t>career</a:t>
            </a:r>
          </a:p>
          <a:p>
            <a:r>
              <a:rPr lang="en-US" dirty="0" smtClean="0"/>
              <a:t>Set up committed actions to honor his core values</a:t>
            </a:r>
            <a:endParaRPr lang="en-US" dirty="0"/>
          </a:p>
        </p:txBody>
      </p:sp>
    </p:spTree>
    <p:extLst>
      <p:ext uri="{BB962C8B-B14F-4D97-AF65-F5344CB8AC3E}">
        <p14:creationId xmlns:p14="http://schemas.microsoft.com/office/powerpoint/2010/main" val="200842798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 groups practice &amp; discussion</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14483557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Popular examples and mental health</a:t>
            </a:r>
            <a:endParaRPr lang="en-US" dirty="0"/>
          </a:p>
        </p:txBody>
      </p:sp>
      <p:pic>
        <p:nvPicPr>
          <p:cNvPr id="4" name="Content Placeholder 3" descr="star-wars-harry-potter-lord-of-the-rings-fans-1063763-1280x0.jpg"/>
          <p:cNvPicPr>
            <a:picLocks noGrp="1" noChangeAspect="1"/>
          </p:cNvPicPr>
          <p:nvPr>
            <p:ph idx="1"/>
          </p:nvPr>
        </p:nvPicPr>
        <p:blipFill>
          <a:blip r:embed="rId2">
            <a:extLst>
              <a:ext uri="{28A0092B-C50C-407E-A947-70E740481C1C}">
                <a14:useLocalDpi xmlns:a14="http://schemas.microsoft.com/office/drawing/2010/main" val="0"/>
              </a:ext>
            </a:extLst>
          </a:blip>
          <a:srcRect t="1182" b="1182"/>
          <a:stretch>
            <a:fillRect/>
          </a:stretch>
        </p:blipFill>
        <p:spPr/>
      </p:pic>
    </p:spTree>
    <p:extLst>
      <p:ext uri="{BB962C8B-B14F-4D97-AF65-F5344CB8AC3E}">
        <p14:creationId xmlns:p14="http://schemas.microsoft.com/office/powerpoint/2010/main" val="49580940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normAutofit fontScale="90000"/>
          </a:bodyPr>
          <a:lstStyle/>
          <a:p>
            <a:r>
              <a:rPr lang="en-US" dirty="0">
                <a:latin typeface="Calibri" charset="0"/>
              </a:rPr>
              <a:t>Harry </a:t>
            </a:r>
            <a:r>
              <a:rPr lang="en-US" dirty="0" smtClean="0">
                <a:latin typeface="Calibri" charset="0"/>
              </a:rPr>
              <a:t>Potter to convey mental health</a:t>
            </a:r>
            <a:endParaRPr lang="en-US" dirty="0">
              <a:latin typeface="Calibri" charset="0"/>
            </a:endParaRPr>
          </a:p>
        </p:txBody>
      </p:sp>
      <p:pic>
        <p:nvPicPr>
          <p:cNvPr id="50179" name="Content Placeholder 3" descr="harry potter and the sorcerer's stone.bmp"/>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0" y="1600200"/>
            <a:ext cx="9144000" cy="5029200"/>
          </a:xfrm>
        </p:spPr>
      </p:pic>
    </p:spTree>
    <p:extLst>
      <p:ext uri="{BB962C8B-B14F-4D97-AF65-F5344CB8AC3E}">
        <p14:creationId xmlns:p14="http://schemas.microsoft.com/office/powerpoint/2010/main" val="417760910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5624"/>
            <a:ext cx="8229600" cy="333375"/>
          </a:xfrm>
        </p:spPr>
        <p:txBody>
          <a:bodyPr>
            <a:normAutofit fontScale="90000"/>
          </a:bodyPr>
          <a:lstStyle/>
          <a:p>
            <a:pPr eaLnBrk="1" fontAlgn="auto" hangingPunct="1">
              <a:spcAft>
                <a:spcPts val="0"/>
              </a:spcAft>
              <a:defRPr/>
            </a:pPr>
            <a:r>
              <a:rPr lang="en-US" dirty="0">
                <a:solidFill>
                  <a:srgbClr val="000000"/>
                </a:solidFill>
                <a:ea typeface="+mj-ea"/>
                <a:cs typeface="+mj-cs"/>
              </a:rPr>
              <a:t>Child Abuse</a:t>
            </a:r>
            <a:br>
              <a:rPr lang="en-US" dirty="0">
                <a:solidFill>
                  <a:srgbClr val="000000"/>
                </a:solidFill>
                <a:ea typeface="+mj-ea"/>
                <a:cs typeface="+mj-cs"/>
              </a:rPr>
            </a:br>
            <a:endParaRPr lang="en-US" b="1" dirty="0">
              <a:solidFill>
                <a:srgbClr val="000000"/>
              </a:solidFill>
              <a:ea typeface="+mj-ea"/>
              <a:cs typeface="+mj-cs"/>
            </a:endParaRPr>
          </a:p>
        </p:txBody>
      </p:sp>
      <p:pic>
        <p:nvPicPr>
          <p:cNvPr id="1638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935288"/>
            <a:ext cx="4521200" cy="30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5"/>
          <p:cNvPicPr>
            <a:picLocks noChangeAspect="1"/>
          </p:cNvPicPr>
          <p:nvPr/>
        </p:nvPicPr>
        <p:blipFill>
          <a:blip r:embed="rId4">
            <a:extLst>
              <a:ext uri="{28A0092B-C50C-407E-A947-70E740481C1C}">
                <a14:useLocalDpi xmlns:a14="http://schemas.microsoft.com/office/drawing/2010/main" val="0"/>
              </a:ext>
            </a:extLst>
          </a:blip>
          <a:srcRect l="1172" t="6400" r="2995" b="4001"/>
          <a:stretch>
            <a:fillRect/>
          </a:stretch>
        </p:blipFill>
        <p:spPr bwMode="auto">
          <a:xfrm>
            <a:off x="1219200" y="1600200"/>
            <a:ext cx="3048000"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591068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atin typeface="Calibri" charset="0"/>
              </a:rPr>
              <a:t>Tragic losses</a:t>
            </a:r>
          </a:p>
        </p:txBody>
      </p:sp>
      <p:pic>
        <p:nvPicPr>
          <p:cNvPr id="55299" name="Content Placeholder 3" descr="Sirius dies2.jpg"/>
          <p:cNvPicPr>
            <a:picLocks noGrp="1" noChangeAspect="1"/>
          </p:cNvPicPr>
          <p:nvPr>
            <p:ph idx="1"/>
          </p:nvPr>
        </p:nvPicPr>
        <p:blipFill>
          <a:blip r:embed="rId2">
            <a:extLst>
              <a:ext uri="{28A0092B-C50C-407E-A947-70E740481C1C}">
                <a14:useLocalDpi xmlns:a14="http://schemas.microsoft.com/office/drawing/2010/main" val="0"/>
              </a:ext>
            </a:extLst>
          </a:blip>
          <a:srcRect t="15662" b="15662"/>
          <a:stretch>
            <a:fillRect/>
          </a:stretch>
        </p:blipFill>
        <p:spPr>
          <a:xfrm>
            <a:off x="0" y="1600200"/>
            <a:ext cx="9144000" cy="5029200"/>
          </a:xfrm>
        </p:spPr>
      </p:pic>
    </p:spTree>
    <p:extLst>
      <p:ext uri="{BB962C8B-B14F-4D97-AF65-F5344CB8AC3E}">
        <p14:creationId xmlns:p14="http://schemas.microsoft.com/office/powerpoint/2010/main" val="421678438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a:latin typeface="Calibri" charset="0"/>
              </a:rPr>
              <a:t>Depression</a:t>
            </a:r>
          </a:p>
        </p:txBody>
      </p:sp>
      <p:pic>
        <p:nvPicPr>
          <p:cNvPr id="56323" name="Content Placeholder 3" descr="Dementors.jpg"/>
          <p:cNvPicPr>
            <a:picLocks noGrp="1" noChangeAspect="1"/>
          </p:cNvPicPr>
          <p:nvPr>
            <p:ph idx="1"/>
          </p:nvPr>
        </p:nvPicPr>
        <p:blipFill>
          <a:blip r:embed="rId2">
            <a:extLst>
              <a:ext uri="{28A0092B-C50C-407E-A947-70E740481C1C}">
                <a14:useLocalDpi xmlns:a14="http://schemas.microsoft.com/office/drawing/2010/main" val="0"/>
              </a:ext>
            </a:extLst>
          </a:blip>
          <a:srcRect t="5159" b="5159"/>
          <a:stretch>
            <a:fillRect/>
          </a:stretch>
        </p:blipFill>
        <p:spPr>
          <a:xfrm>
            <a:off x="0" y="1600200"/>
            <a:ext cx="9144000" cy="5029200"/>
          </a:xfrm>
        </p:spPr>
      </p:pic>
    </p:spTree>
    <p:extLst>
      <p:ext uri="{BB962C8B-B14F-4D97-AF65-F5344CB8AC3E}">
        <p14:creationId xmlns:p14="http://schemas.microsoft.com/office/powerpoint/2010/main" val="117976071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cs typeface="+mj-cs"/>
              </a:rPr>
              <a:t>Pink </a:t>
            </a:r>
            <a:r>
              <a:rPr lang="en-US" dirty="0" err="1" smtClean="0">
                <a:cs typeface="+mj-cs"/>
              </a:rPr>
              <a:t>dementor</a:t>
            </a:r>
            <a:endParaRPr lang="en-US" dirty="0">
              <a:cs typeface="+mj-cs"/>
            </a:endParaRPr>
          </a:p>
        </p:txBody>
      </p:sp>
      <p:pic>
        <p:nvPicPr>
          <p:cNvPr id="45058" name="Content Placeholder 3"/>
          <p:cNvPicPr>
            <a:picLocks noGrp="1" noChangeAspect="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bwMode="auto">
          <a:xfrm>
            <a:off x="609600" y="1423988"/>
            <a:ext cx="7924800" cy="4900612"/>
          </a:xfrm>
          <a:prstGeom prst="rect">
            <a:avLst/>
          </a:prstGeom>
        </p:spPr>
      </p:pic>
    </p:spTree>
    <p:extLst>
      <p:ext uri="{BB962C8B-B14F-4D97-AF65-F5344CB8AC3E}">
        <p14:creationId xmlns:p14="http://schemas.microsoft.com/office/powerpoint/2010/main" val="15075126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Patronus</a:t>
            </a:r>
            <a:endParaRPr lang="en-US" dirty="0"/>
          </a:p>
        </p:txBody>
      </p:sp>
      <p:pic>
        <p:nvPicPr>
          <p:cNvPr id="3" name="Picture 2" descr="pottermore-patronus-tes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48338"/>
            <a:ext cx="9144000" cy="4699591"/>
          </a:xfrm>
          <a:prstGeom prst="rect">
            <a:avLst/>
          </a:prstGeom>
        </p:spPr>
      </p:pic>
    </p:spTree>
    <p:extLst>
      <p:ext uri="{BB962C8B-B14F-4D97-AF65-F5344CB8AC3E}">
        <p14:creationId xmlns:p14="http://schemas.microsoft.com/office/powerpoint/2010/main" val="178955367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Chocolate</a:t>
            </a:r>
            <a:endParaRPr lang="en-US" dirty="0"/>
          </a:p>
        </p:txBody>
      </p:sp>
      <p:pic>
        <p:nvPicPr>
          <p:cNvPr id="3" name="Picture 2" descr="chocola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285" y="1417638"/>
            <a:ext cx="8731250" cy="4889500"/>
          </a:xfrm>
          <a:prstGeom prst="rect">
            <a:avLst/>
          </a:prstGeom>
        </p:spPr>
      </p:pic>
    </p:spTree>
    <p:extLst>
      <p:ext uri="{BB962C8B-B14F-4D97-AF65-F5344CB8AC3E}">
        <p14:creationId xmlns:p14="http://schemas.microsoft.com/office/powerpoint/2010/main" val="50009090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X-Men-2000-poster.jpg"/>
          <p:cNvPicPr>
            <a:picLocks noGrp="1" noChangeAspect="1"/>
          </p:cNvPicPr>
          <p:nvPr>
            <p:ph idx="1"/>
          </p:nvPr>
        </p:nvPicPr>
        <p:blipFill rotWithShape="1">
          <a:blip r:embed="rId3">
            <a:extLst>
              <a:ext uri="{28A0092B-C50C-407E-A947-70E740481C1C}">
                <a14:useLocalDpi xmlns:a14="http://schemas.microsoft.com/office/drawing/2010/main" val="0"/>
              </a:ext>
            </a:extLst>
          </a:blip>
          <a:srcRect l="-213" r="-213"/>
          <a:stretch/>
        </p:blipFill>
        <p:spPr>
          <a:xfrm>
            <a:off x="-1" y="0"/>
            <a:ext cx="9182973" cy="6858000"/>
          </a:xfrm>
        </p:spPr>
      </p:pic>
    </p:spTree>
    <p:extLst>
      <p:ext uri="{BB962C8B-B14F-4D97-AF65-F5344CB8AC3E}">
        <p14:creationId xmlns:p14="http://schemas.microsoft.com/office/powerpoint/2010/main" val="229012973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457200" y="274638"/>
            <a:ext cx="8229600" cy="819516"/>
          </a:xfrm>
        </p:spPr>
        <p:txBody>
          <a:bodyPr/>
          <a:lstStyle/>
          <a:p>
            <a:r>
              <a:rPr lang="en-US" dirty="0">
                <a:latin typeface="Calibri" charset="0"/>
              </a:rPr>
              <a:t>Phobias</a:t>
            </a:r>
          </a:p>
        </p:txBody>
      </p:sp>
      <p:pic>
        <p:nvPicPr>
          <p:cNvPr id="58371" name="Content Placeholder 3" descr="Ron spiders.jpg"/>
          <p:cNvPicPr>
            <a:picLocks noGrp="1" noChangeAspect="1"/>
          </p:cNvPicPr>
          <p:nvPr>
            <p:ph idx="1"/>
          </p:nvPr>
        </p:nvPicPr>
        <p:blipFill>
          <a:blip r:embed="rId2">
            <a:extLst>
              <a:ext uri="{28A0092B-C50C-407E-A947-70E740481C1C}">
                <a14:useLocalDpi xmlns:a14="http://schemas.microsoft.com/office/drawing/2010/main" val="0"/>
              </a:ext>
            </a:extLst>
          </a:blip>
          <a:srcRect t="4170" b="4170"/>
          <a:stretch>
            <a:fillRect/>
          </a:stretch>
        </p:blipFill>
        <p:spPr>
          <a:xfrm>
            <a:off x="0" y="1230923"/>
            <a:ext cx="9144000" cy="5203092"/>
          </a:xfrm>
        </p:spPr>
      </p:pic>
    </p:spTree>
    <p:extLst>
      <p:ext uri="{BB962C8B-B14F-4D97-AF65-F5344CB8AC3E}">
        <p14:creationId xmlns:p14="http://schemas.microsoft.com/office/powerpoint/2010/main" val="38791301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a:latin typeface="Calibri" charset="0"/>
              </a:rPr>
              <a:t>Phobias</a:t>
            </a:r>
          </a:p>
        </p:txBody>
      </p:sp>
      <p:pic>
        <p:nvPicPr>
          <p:cNvPr id="59395" name="Content Placeholder 3" descr="Ron spiderman.jpg"/>
          <p:cNvPicPr>
            <a:picLocks noGrp="1" noChangeAspect="1"/>
          </p:cNvPicPr>
          <p:nvPr>
            <p:ph idx="1"/>
          </p:nvPr>
        </p:nvPicPr>
        <p:blipFill>
          <a:blip r:embed="rId2">
            <a:extLst>
              <a:ext uri="{28A0092B-C50C-407E-A947-70E740481C1C}">
                <a14:useLocalDpi xmlns:a14="http://schemas.microsoft.com/office/drawing/2010/main" val="0"/>
              </a:ext>
            </a:extLst>
          </a:blip>
          <a:srcRect t="8678" b="8678"/>
          <a:stretch>
            <a:fillRect/>
          </a:stretch>
        </p:blipFill>
        <p:spPr>
          <a:xfrm>
            <a:off x="0" y="1600200"/>
            <a:ext cx="9144000" cy="5029200"/>
          </a:xfrm>
        </p:spPr>
      </p:pic>
    </p:spTree>
    <p:extLst>
      <p:ext uri="{BB962C8B-B14F-4D97-AF65-F5344CB8AC3E}">
        <p14:creationId xmlns:p14="http://schemas.microsoft.com/office/powerpoint/2010/main" val="55281888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Buffy the Vampire Slayer</a:t>
            </a:r>
            <a:endParaRPr lang="en-US" dirty="0"/>
          </a:p>
        </p:txBody>
      </p:sp>
      <p:pic>
        <p:nvPicPr>
          <p:cNvPr id="4" name="Content Placeholder 3" descr="buffy.jpg"/>
          <p:cNvPicPr>
            <a:picLocks noGrp="1" noChangeAspect="1"/>
          </p:cNvPicPr>
          <p:nvPr>
            <p:ph idx="1"/>
          </p:nvPr>
        </p:nvPicPr>
        <p:blipFill rotWithShape="1">
          <a:blip r:embed="rId3">
            <a:extLst>
              <a:ext uri="{28A0092B-C50C-407E-A947-70E740481C1C}">
                <a14:useLocalDpi xmlns:a14="http://schemas.microsoft.com/office/drawing/2010/main" val="0"/>
              </a:ext>
            </a:extLst>
          </a:blip>
          <a:srcRect l="1551" t="13411" r="2006" b="13411"/>
          <a:stretch/>
        </p:blipFill>
        <p:spPr>
          <a:xfrm>
            <a:off x="584815" y="1600200"/>
            <a:ext cx="7936776" cy="4525963"/>
          </a:xfrm>
        </p:spPr>
      </p:pic>
    </p:spTree>
    <p:extLst>
      <p:ext uri="{BB962C8B-B14F-4D97-AF65-F5344CB8AC3E}">
        <p14:creationId xmlns:p14="http://schemas.microsoft.com/office/powerpoint/2010/main" val="271827428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dirty="0" smtClean="0">
                <a:latin typeface="Calibri" charset="0"/>
              </a:rPr>
              <a:t>Veronica Mars EXAMPLE</a:t>
            </a:r>
            <a:endParaRPr lang="en-US" dirty="0">
              <a:latin typeface="Calibri" charset="0"/>
            </a:endParaRPr>
          </a:p>
        </p:txBody>
      </p:sp>
      <p:pic>
        <p:nvPicPr>
          <p:cNvPr id="72707" name="Content Placeholder 3" descr="Veronica Mars.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0" y="1600200"/>
            <a:ext cx="9144000" cy="5029200"/>
          </a:xfrm>
        </p:spPr>
      </p:pic>
    </p:spTree>
    <p:extLst>
      <p:ext uri="{BB962C8B-B14F-4D97-AF65-F5344CB8AC3E}">
        <p14:creationId xmlns:p14="http://schemas.microsoft.com/office/powerpoint/2010/main" val="118432245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US" dirty="0" smtClean="0">
                <a:latin typeface="Calibri" charset="0"/>
              </a:rPr>
              <a:t>What would Veronica do?</a:t>
            </a:r>
            <a:endParaRPr lang="en-US" dirty="0">
              <a:latin typeface="Calibri" charset="0"/>
            </a:endParaRPr>
          </a:p>
        </p:txBody>
      </p:sp>
      <p:pic>
        <p:nvPicPr>
          <p:cNvPr id="2" name="Content Placeholder 1" descr="Veronica Mars.jpg"/>
          <p:cNvPicPr>
            <a:picLocks noGrp="1" noChangeAspect="1"/>
          </p:cNvPicPr>
          <p:nvPr>
            <p:ph idx="1"/>
          </p:nvPr>
        </p:nvPicPr>
        <p:blipFill>
          <a:blip r:embed="rId2">
            <a:extLst>
              <a:ext uri="{28A0092B-C50C-407E-A947-70E740481C1C}">
                <a14:useLocalDpi xmlns:a14="http://schemas.microsoft.com/office/drawing/2010/main" val="0"/>
              </a:ext>
            </a:extLst>
          </a:blip>
          <a:srcRect l="-63190" r="-63190"/>
          <a:stretch>
            <a:fillRect/>
          </a:stretch>
        </p:blipFill>
        <p:spPr/>
      </p:pic>
    </p:spTree>
    <p:extLst>
      <p:ext uri="{BB962C8B-B14F-4D97-AF65-F5344CB8AC3E}">
        <p14:creationId xmlns:p14="http://schemas.microsoft.com/office/powerpoint/2010/main" val="1533214502"/>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if my client likes a villain?</a:t>
            </a:r>
            <a:endParaRPr lang="en-US" dirty="0"/>
          </a:p>
        </p:txBody>
      </p:sp>
      <p:sp>
        <p:nvSpPr>
          <p:cNvPr id="3" name="Content Placeholder 2"/>
          <p:cNvSpPr>
            <a:spLocks noGrp="1"/>
          </p:cNvSpPr>
          <p:nvPr>
            <p:ph idx="1"/>
          </p:nvPr>
        </p:nvSpPr>
        <p:spPr>
          <a:xfrm>
            <a:off x="765810" y="1600200"/>
            <a:ext cx="7920990" cy="4525963"/>
          </a:xfrm>
        </p:spPr>
        <p:txBody>
          <a:bodyPr/>
          <a:lstStyle/>
          <a:p>
            <a:r>
              <a:rPr lang="en-US" dirty="0" smtClean="0"/>
              <a:t>Joker</a:t>
            </a:r>
          </a:p>
          <a:p>
            <a:r>
              <a:rPr lang="en-US" dirty="0" smtClean="0"/>
              <a:t>Harley Quinn</a:t>
            </a:r>
          </a:p>
          <a:p>
            <a:r>
              <a:rPr lang="en-US" dirty="0" smtClean="0"/>
              <a:t>Darth Vader</a:t>
            </a:r>
          </a:p>
          <a:p>
            <a:r>
              <a:rPr lang="en-US" dirty="0" smtClean="0"/>
              <a:t>Voldemort</a:t>
            </a:r>
            <a:endParaRPr lang="en-US"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0" b="100000" l="6907" r="97732">
                        <a14:foregroundMark x1="6907" y1="95413" x2="17938" y2="55780"/>
                        <a14:foregroundMark x1="17938" y1="55413" x2="32784" y2="52661"/>
                        <a14:backgroundMark x1="30515" y1="15413" x2="30515" y2="15413"/>
                      </a14:backgroundRemoval>
                    </a14:imgEffect>
                  </a14:imgLayer>
                </a14:imgProps>
              </a:ext>
              <a:ext uri="{28A0092B-C50C-407E-A947-70E740481C1C}">
                <a14:useLocalDpi xmlns:a14="http://schemas.microsoft.com/office/drawing/2010/main" val="0"/>
              </a:ext>
            </a:extLst>
          </a:blip>
          <a:stretch>
            <a:fillRect/>
          </a:stretch>
        </p:blipFill>
        <p:spPr>
          <a:xfrm>
            <a:off x="3745346" y="1417638"/>
            <a:ext cx="7810383" cy="4388308"/>
          </a:xfrm>
          <a:prstGeom prst="rect">
            <a:avLst/>
          </a:prstGeom>
        </p:spPr>
      </p:pic>
    </p:spTree>
    <p:extLst>
      <p:ext uri="{BB962C8B-B14F-4D97-AF65-F5344CB8AC3E}">
        <p14:creationId xmlns:p14="http://schemas.microsoft.com/office/powerpoint/2010/main" val="6211334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it that the client likes?</a:t>
            </a:r>
            <a:endParaRPr lang="en-US" dirty="0"/>
          </a:p>
        </p:txBody>
      </p:sp>
      <p:sp>
        <p:nvSpPr>
          <p:cNvPr id="3" name="Content Placeholder 2"/>
          <p:cNvSpPr>
            <a:spLocks noGrp="1"/>
          </p:cNvSpPr>
          <p:nvPr>
            <p:ph idx="1"/>
          </p:nvPr>
        </p:nvSpPr>
        <p:spPr/>
        <p:txBody>
          <a:bodyPr>
            <a:normAutofit/>
          </a:bodyPr>
          <a:lstStyle/>
          <a:p>
            <a:r>
              <a:rPr lang="en-US" dirty="0" smtClean="0"/>
              <a:t>Rarely do they like that the character is a killer, so not usually an indication of homicidal ideation</a:t>
            </a:r>
          </a:p>
          <a:p>
            <a:r>
              <a:rPr lang="en-US" dirty="0" smtClean="0"/>
              <a:t>Usually, an unmet need: feeling constrained by work and other obligations </a:t>
            </a:r>
          </a:p>
          <a:p>
            <a:r>
              <a:rPr lang="en-US" dirty="0" smtClean="0"/>
              <a:t>Often, wanting to play more, wanting to be free, and wanting to be ok with having more fun</a:t>
            </a:r>
            <a:endParaRPr lang="en-US" dirty="0"/>
          </a:p>
        </p:txBody>
      </p:sp>
    </p:spTree>
    <p:extLst>
      <p:ext uri="{BB962C8B-B14F-4D97-AF65-F5344CB8AC3E}">
        <p14:creationId xmlns:p14="http://schemas.microsoft.com/office/powerpoint/2010/main" val="258529350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Mindfulness &amp; acceptance</a:t>
            </a:r>
            <a:endParaRPr lang="en-US" dirty="0"/>
          </a:p>
        </p:txBody>
      </p:sp>
      <p:sp>
        <p:nvSpPr>
          <p:cNvPr id="3" name="Content Placeholder 2"/>
          <p:cNvSpPr>
            <a:spLocks noGrp="1"/>
          </p:cNvSpPr>
          <p:nvPr>
            <p:ph idx="1"/>
          </p:nvPr>
        </p:nvSpPr>
        <p:spPr>
          <a:xfrm>
            <a:off x="457200" y="1417638"/>
            <a:ext cx="8229600" cy="4708525"/>
          </a:xfrm>
        </p:spPr>
        <p:txBody>
          <a:bodyPr>
            <a:normAutofit/>
          </a:bodyPr>
          <a:lstStyle/>
          <a:p>
            <a:r>
              <a:rPr lang="en-US" dirty="0" smtClean="0"/>
              <a:t>Using superheroes to identify thoughts, emotions, and internal and external experiences</a:t>
            </a:r>
          </a:p>
          <a:p>
            <a:r>
              <a:rPr lang="en-US" dirty="0" smtClean="0"/>
              <a:t>Metaphors</a:t>
            </a:r>
          </a:p>
          <a:p>
            <a:pPr lvl="1"/>
            <a:r>
              <a:rPr lang="en-US" dirty="0" smtClean="0"/>
              <a:t>Superhero skills</a:t>
            </a:r>
          </a:p>
          <a:p>
            <a:pPr lvl="1"/>
            <a:r>
              <a:rPr lang="en-US" dirty="0" smtClean="0"/>
              <a:t>Magic spells</a:t>
            </a:r>
          </a:p>
          <a:p>
            <a:pPr lvl="1"/>
            <a:r>
              <a:rPr lang="en-US" dirty="0" smtClean="0"/>
              <a:t>Jedi Practice</a:t>
            </a:r>
          </a:p>
          <a:p>
            <a:pPr marL="0" indent="0">
              <a:buNone/>
            </a:pPr>
            <a:endParaRPr lang="en-US" dirty="0"/>
          </a:p>
        </p:txBody>
      </p:sp>
      <p:pic>
        <p:nvPicPr>
          <p:cNvPr id="4" name="Picture 3" descr="Harry Pott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1964" y="2759664"/>
            <a:ext cx="4381194" cy="2806703"/>
          </a:xfrm>
          <a:prstGeom prst="rect">
            <a:avLst/>
          </a:prstGeom>
        </p:spPr>
      </p:pic>
    </p:spTree>
    <p:extLst>
      <p:ext uri="{BB962C8B-B14F-4D97-AF65-F5344CB8AC3E}">
        <p14:creationId xmlns:p14="http://schemas.microsoft.com/office/powerpoint/2010/main" val="613185830"/>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86525"/>
          </a:xfrm>
        </p:spPr>
        <p:txBody>
          <a:bodyPr/>
          <a:lstStyle/>
          <a:p>
            <a:r>
              <a:rPr lang="en-US" dirty="0" smtClean="0"/>
              <a:t>Self-Labels</a:t>
            </a:r>
            <a:endParaRPr lang="en-US" dirty="0"/>
          </a:p>
        </p:txBody>
      </p:sp>
      <p:sp>
        <p:nvSpPr>
          <p:cNvPr id="3" name="Content Placeholder 2"/>
          <p:cNvSpPr>
            <a:spLocks noGrp="1"/>
          </p:cNvSpPr>
          <p:nvPr>
            <p:ph idx="1"/>
          </p:nvPr>
        </p:nvSpPr>
        <p:spPr>
          <a:xfrm>
            <a:off x="300423" y="1161163"/>
            <a:ext cx="8229600" cy="4525963"/>
          </a:xfrm>
        </p:spPr>
        <p:txBody>
          <a:bodyPr/>
          <a:lstStyle/>
          <a:p>
            <a:r>
              <a:rPr lang="en-US" dirty="0" smtClean="0"/>
              <a:t>“Not good enough”</a:t>
            </a:r>
          </a:p>
          <a:p>
            <a:r>
              <a:rPr lang="en-US" dirty="0" smtClean="0"/>
              <a:t>“Ugly”</a:t>
            </a:r>
          </a:p>
          <a:p>
            <a:r>
              <a:rPr lang="en-US" dirty="0" smtClean="0"/>
              <a:t>“Loser”</a:t>
            </a:r>
          </a:p>
          <a:p>
            <a:r>
              <a:rPr lang="en-US" dirty="0" smtClean="0"/>
              <a:t>“Evil”</a:t>
            </a:r>
          </a:p>
          <a:p>
            <a:endParaRPr lang="en-US" dirty="0"/>
          </a:p>
        </p:txBody>
      </p:sp>
      <p:pic>
        <p:nvPicPr>
          <p:cNvPr id="4" name="Picture 3" descr="spider_ma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810216"/>
            <a:ext cx="3835535" cy="2557023"/>
          </a:xfrm>
          <a:prstGeom prst="rect">
            <a:avLst/>
          </a:prstGeom>
        </p:spPr>
      </p:pic>
      <p:pic>
        <p:nvPicPr>
          <p:cNvPr id="5" name="Picture 4" descr="Darthvad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2735" y="2013343"/>
            <a:ext cx="5079545" cy="4353896"/>
          </a:xfrm>
          <a:prstGeom prst="rect">
            <a:avLst/>
          </a:prstGeom>
        </p:spPr>
      </p:pic>
    </p:spTree>
    <p:extLst>
      <p:ext uri="{BB962C8B-B14F-4D97-AF65-F5344CB8AC3E}">
        <p14:creationId xmlns:p14="http://schemas.microsoft.com/office/powerpoint/2010/main" val="1604293140"/>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5916"/>
          </a:xfrm>
        </p:spPr>
        <p:txBody>
          <a:bodyPr>
            <a:normAutofit/>
          </a:bodyPr>
          <a:lstStyle/>
          <a:p>
            <a:r>
              <a:rPr lang="en-US" dirty="0" smtClean="0"/>
              <a:t>Core values</a:t>
            </a:r>
            <a:endParaRPr lang="en-US" dirty="0"/>
          </a:p>
        </p:txBody>
      </p:sp>
      <p:sp>
        <p:nvSpPr>
          <p:cNvPr id="3" name="Content Placeholder 2"/>
          <p:cNvSpPr>
            <a:spLocks noGrp="1"/>
          </p:cNvSpPr>
          <p:nvPr>
            <p:ph idx="1"/>
          </p:nvPr>
        </p:nvSpPr>
        <p:spPr>
          <a:xfrm>
            <a:off x="457200" y="1270074"/>
            <a:ext cx="8229600" cy="4856090"/>
          </a:xfrm>
        </p:spPr>
        <p:txBody>
          <a:bodyPr/>
          <a:lstStyle/>
          <a:p>
            <a:r>
              <a:rPr lang="en-US" dirty="0" smtClean="0"/>
              <a:t>What is all of this for?</a:t>
            </a:r>
          </a:p>
          <a:p>
            <a:endParaRPr lang="en-US" dirty="0"/>
          </a:p>
          <a:p>
            <a:endParaRPr lang="en-US" dirty="0" smtClean="0"/>
          </a:p>
          <a:p>
            <a:endParaRPr lang="en-US" dirty="0"/>
          </a:p>
          <a:p>
            <a:pPr marL="0" indent="0">
              <a:buNone/>
            </a:pPr>
            <a:endParaRPr lang="en-US" dirty="0" smtClean="0"/>
          </a:p>
          <a:p>
            <a:pPr marL="0" indent="0">
              <a:buNone/>
            </a:pPr>
            <a:endParaRPr lang="en-US" dirty="0" smtClean="0"/>
          </a:p>
          <a:p>
            <a:endParaRPr lang="en-US" dirty="0" smtClean="0"/>
          </a:p>
          <a:p>
            <a:r>
              <a:rPr lang="en-US" dirty="0" smtClean="0"/>
              <a:t>What is your quest about?</a:t>
            </a:r>
            <a:endParaRPr lang="en-US" dirty="0"/>
          </a:p>
        </p:txBody>
      </p:sp>
      <p:pic>
        <p:nvPicPr>
          <p:cNvPr id="4" name="Picture 3" descr="Harry Pott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5203" y="2217565"/>
            <a:ext cx="4304394" cy="2690246"/>
          </a:xfrm>
          <a:prstGeom prst="rect">
            <a:avLst/>
          </a:prstGeom>
        </p:spPr>
      </p:pic>
    </p:spTree>
    <p:extLst>
      <p:ext uri="{BB962C8B-B14F-4D97-AF65-F5344CB8AC3E}">
        <p14:creationId xmlns:p14="http://schemas.microsoft.com/office/powerpoint/2010/main" val="249187196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Content Placeholder 2"/>
          <p:cNvSpPr>
            <a:spLocks noGrp="1"/>
          </p:cNvSpPr>
          <p:nvPr>
            <p:ph idx="1"/>
          </p:nvPr>
        </p:nvSpPr>
        <p:spPr>
          <a:xfrm>
            <a:off x="457200" y="357162"/>
            <a:ext cx="8229600" cy="5769001"/>
          </a:xfrm>
        </p:spPr>
        <p:txBody>
          <a:bodyPr/>
          <a:lstStyle/>
          <a:p>
            <a:r>
              <a:rPr lang="en-US" dirty="0">
                <a:latin typeface="Calibri" charset="0"/>
              </a:rPr>
              <a:t>“What I wouldn’t give to be normal” Mystique and Beast (First Class</a:t>
            </a:r>
            <a:r>
              <a:rPr lang="en-US" dirty="0" smtClean="0">
                <a:latin typeface="Calibri" charset="0"/>
              </a:rPr>
              <a:t>)</a:t>
            </a:r>
            <a:endParaRPr lang="en-US" dirty="0">
              <a:latin typeface="Calibri" charset="0"/>
            </a:endParaRPr>
          </a:p>
        </p:txBody>
      </p:sp>
      <p:pic>
        <p:nvPicPr>
          <p:cNvPr id="2" name="Picture 1" descr="x-men-sequel-mystiqu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481" y="1845335"/>
            <a:ext cx="8044319" cy="4519110"/>
          </a:xfrm>
          <a:prstGeom prst="rect">
            <a:avLst/>
          </a:prstGeom>
        </p:spPr>
      </p:pic>
    </p:spTree>
    <p:extLst>
      <p:ext uri="{BB962C8B-B14F-4D97-AF65-F5344CB8AC3E}">
        <p14:creationId xmlns:p14="http://schemas.microsoft.com/office/powerpoint/2010/main" val="3836227412"/>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7117"/>
            <a:ext cx="8229600" cy="1143000"/>
          </a:xfrm>
        </p:spPr>
        <p:txBody>
          <a:bodyPr>
            <a:normAutofit fontScale="90000"/>
          </a:bodyPr>
          <a:lstStyle/>
          <a:p>
            <a:r>
              <a:rPr lang="en-US" dirty="0" smtClean="0"/>
              <a:t>Committed actions &amp; acceptance, exposures, behavioral activation</a:t>
            </a:r>
            <a:endParaRPr lang="en-US" dirty="0"/>
          </a:p>
        </p:txBody>
      </p:sp>
      <p:sp>
        <p:nvSpPr>
          <p:cNvPr id="3" name="Content Placeholder 2"/>
          <p:cNvSpPr>
            <a:spLocks noGrp="1"/>
          </p:cNvSpPr>
          <p:nvPr>
            <p:ph idx="1"/>
          </p:nvPr>
        </p:nvSpPr>
        <p:spPr>
          <a:xfrm>
            <a:off x="457200" y="1912949"/>
            <a:ext cx="8229600" cy="4213214"/>
          </a:xfrm>
        </p:spPr>
        <p:txBody>
          <a:bodyPr/>
          <a:lstStyle/>
          <a:p>
            <a:r>
              <a:rPr lang="en-US" dirty="0" smtClean="0"/>
              <a:t>Taking action in order to fulfill your quest</a:t>
            </a:r>
          </a:p>
          <a:p>
            <a:r>
              <a:rPr lang="en-US" dirty="0" smtClean="0"/>
              <a:t>Overcoming phobias like Batman</a:t>
            </a:r>
          </a:p>
          <a:p>
            <a:r>
              <a:rPr lang="en-US" dirty="0" smtClean="0"/>
              <a:t>Following your heart like Wonder Woman</a:t>
            </a:r>
          </a:p>
          <a:p>
            <a:r>
              <a:rPr lang="en-US" dirty="0" smtClean="0"/>
              <a:t>Standing up for what is right like Harry Potter or Luke Skywalker</a:t>
            </a:r>
          </a:p>
          <a:p>
            <a:endParaRPr lang="en-US" dirty="0"/>
          </a:p>
        </p:txBody>
      </p:sp>
    </p:spTree>
    <p:extLst>
      <p:ext uri="{BB962C8B-B14F-4D97-AF65-F5344CB8AC3E}">
        <p14:creationId xmlns:p14="http://schemas.microsoft.com/office/powerpoint/2010/main" val="286823922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Example</a:t>
            </a:r>
            <a:endParaRPr lang="en-US" dirty="0"/>
          </a:p>
        </p:txBody>
      </p:sp>
      <p:sp>
        <p:nvSpPr>
          <p:cNvPr id="3" name="Content Placeholder 2"/>
          <p:cNvSpPr>
            <a:spLocks noGrp="1"/>
          </p:cNvSpPr>
          <p:nvPr>
            <p:ph idx="1"/>
          </p:nvPr>
        </p:nvSpPr>
        <p:spPr>
          <a:xfrm>
            <a:off x="457200" y="1417638"/>
            <a:ext cx="8229600" cy="4932725"/>
          </a:xfrm>
        </p:spPr>
        <p:txBody>
          <a:bodyPr/>
          <a:lstStyle/>
          <a:p>
            <a:r>
              <a:rPr lang="en-US" dirty="0" smtClean="0"/>
              <a:t>18 year-old female, with Panic Disorder and driving phobia</a:t>
            </a:r>
          </a:p>
          <a:p>
            <a:r>
              <a:rPr lang="en-US" dirty="0" smtClean="0"/>
              <a:t>Harry Potter fan</a:t>
            </a:r>
          </a:p>
          <a:p>
            <a:pPr lvl="1"/>
            <a:r>
              <a:rPr lang="en-US" dirty="0" smtClean="0"/>
              <a:t>Gryffindor</a:t>
            </a:r>
          </a:p>
          <a:p>
            <a:pPr lvl="1"/>
            <a:r>
              <a:rPr lang="en-US" dirty="0" smtClean="0"/>
              <a:t>Favorite character – Ron Weasley</a:t>
            </a:r>
          </a:p>
        </p:txBody>
      </p:sp>
    </p:spTree>
    <p:extLst>
      <p:ext uri="{BB962C8B-B14F-4D97-AF65-F5344CB8AC3E}">
        <p14:creationId xmlns:p14="http://schemas.microsoft.com/office/powerpoint/2010/main" val="1589007378"/>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Example (continued)</a:t>
            </a:r>
            <a:endParaRPr lang="en-US" dirty="0"/>
          </a:p>
        </p:txBody>
      </p:sp>
      <p:sp>
        <p:nvSpPr>
          <p:cNvPr id="3" name="Content Placeholder 2"/>
          <p:cNvSpPr>
            <a:spLocks noGrp="1"/>
          </p:cNvSpPr>
          <p:nvPr>
            <p:ph idx="1"/>
          </p:nvPr>
        </p:nvSpPr>
        <p:spPr>
          <a:xfrm>
            <a:off x="457200" y="1417638"/>
            <a:ext cx="8229600" cy="4932725"/>
          </a:xfrm>
        </p:spPr>
        <p:txBody>
          <a:bodyPr/>
          <a:lstStyle/>
          <a:p>
            <a:r>
              <a:rPr lang="en-US" dirty="0" smtClean="0"/>
              <a:t>Skills:</a:t>
            </a:r>
          </a:p>
          <a:p>
            <a:pPr lvl="1"/>
            <a:r>
              <a:rPr lang="en-US" dirty="0" smtClean="0"/>
              <a:t>Mindfulness (magic potions)</a:t>
            </a:r>
          </a:p>
          <a:p>
            <a:pPr lvl="1"/>
            <a:r>
              <a:rPr lang="en-US" dirty="0" smtClean="0"/>
              <a:t>Defusion (unreliable psychic)</a:t>
            </a:r>
          </a:p>
          <a:p>
            <a:pPr lvl="1"/>
            <a:r>
              <a:rPr lang="en-US" dirty="0" smtClean="0"/>
              <a:t>Self-labels (“not brave enough”) </a:t>
            </a:r>
          </a:p>
          <a:p>
            <a:pPr lvl="1"/>
            <a:r>
              <a:rPr lang="en-US" dirty="0" smtClean="0"/>
              <a:t>Core values (being able to connect with her friends and family)</a:t>
            </a:r>
          </a:p>
          <a:p>
            <a:pPr lvl="1"/>
            <a:r>
              <a:rPr lang="en-US" dirty="0" smtClean="0"/>
              <a:t>Acceptance – willingness to do what’s necessary</a:t>
            </a:r>
          </a:p>
          <a:p>
            <a:pPr lvl="1"/>
            <a:r>
              <a:rPr lang="en-US" dirty="0" smtClean="0"/>
              <a:t>Committed action – facing her fears </a:t>
            </a:r>
          </a:p>
          <a:p>
            <a:pPr lvl="2"/>
            <a:r>
              <a:rPr lang="en-US" dirty="0" smtClean="0"/>
              <a:t>Driving, new places, crowds</a:t>
            </a:r>
          </a:p>
        </p:txBody>
      </p:sp>
    </p:spTree>
    <p:extLst>
      <p:ext uri="{BB962C8B-B14F-4D97-AF65-F5344CB8AC3E}">
        <p14:creationId xmlns:p14="http://schemas.microsoft.com/office/powerpoint/2010/main" val="4145064447"/>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Gaming</a:t>
            </a:r>
            <a:endParaRPr lang="en-US" dirty="0"/>
          </a:p>
        </p:txBody>
      </p:sp>
      <p:sp>
        <p:nvSpPr>
          <p:cNvPr id="3" name="Content Placeholder 2"/>
          <p:cNvSpPr>
            <a:spLocks noGrp="1"/>
          </p:cNvSpPr>
          <p:nvPr>
            <p:ph idx="1"/>
          </p:nvPr>
        </p:nvSpPr>
        <p:spPr/>
        <p:txBody>
          <a:bodyPr/>
          <a:lstStyle/>
          <a:p>
            <a:r>
              <a:rPr lang="en-US" dirty="0"/>
              <a:t>Playfulness</a:t>
            </a:r>
          </a:p>
          <a:p>
            <a:pPr lvl="1"/>
            <a:r>
              <a:rPr lang="en-US" dirty="0"/>
              <a:t>Value that often gets ignored</a:t>
            </a:r>
          </a:p>
          <a:p>
            <a:pPr lvl="1"/>
            <a:r>
              <a:rPr lang="en-US" dirty="0"/>
              <a:t>Animals play</a:t>
            </a:r>
          </a:p>
          <a:p>
            <a:pPr lvl="1"/>
            <a:r>
              <a:rPr lang="en-US" dirty="0"/>
              <a:t>Playfulness and health</a:t>
            </a:r>
          </a:p>
          <a:p>
            <a:pPr lvl="1"/>
            <a:r>
              <a:rPr lang="en-US" dirty="0"/>
              <a:t>Games and learning</a:t>
            </a:r>
          </a:p>
          <a:p>
            <a:endParaRPr lang="en-US" dirty="0"/>
          </a:p>
        </p:txBody>
      </p:sp>
    </p:spTree>
    <p:extLst>
      <p:ext uri="{BB962C8B-B14F-4D97-AF65-F5344CB8AC3E}">
        <p14:creationId xmlns:p14="http://schemas.microsoft.com/office/powerpoint/2010/main" val="292516799"/>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1"/>
            <a:ext cx="7886700" cy="1325563"/>
          </a:xfrm>
        </p:spPr>
        <p:txBody>
          <a:bodyPr/>
          <a:lstStyle/>
          <a:p>
            <a:pPr algn="ctr"/>
            <a:r>
              <a:rPr lang="en-US" dirty="0" smtClean="0"/>
              <a:t>Gamify</a:t>
            </a:r>
            <a:endParaRPr lang="en-US" dirty="0"/>
          </a:p>
        </p:txBody>
      </p:sp>
      <p:sp>
        <p:nvSpPr>
          <p:cNvPr id="3" name="Content Placeholder 2"/>
          <p:cNvSpPr>
            <a:spLocks noGrp="1"/>
          </p:cNvSpPr>
          <p:nvPr>
            <p:ph idx="1"/>
          </p:nvPr>
        </p:nvSpPr>
        <p:spPr>
          <a:xfrm>
            <a:off x="628650" y="1231901"/>
            <a:ext cx="7886700" cy="4945063"/>
          </a:xfrm>
        </p:spPr>
        <p:txBody>
          <a:bodyPr/>
          <a:lstStyle/>
          <a:p>
            <a:r>
              <a:rPr lang="en-US" dirty="0" smtClean="0"/>
              <a:t>“</a:t>
            </a:r>
            <a:r>
              <a:rPr lang="en-US" i="1" dirty="0"/>
              <a:t>The opposite of play isn’t work. It’s depression</a:t>
            </a:r>
            <a:r>
              <a:rPr lang="en-US" i="1" dirty="0" smtClean="0"/>
              <a:t>.”</a:t>
            </a:r>
          </a:p>
          <a:p>
            <a:pPr marL="457200" lvl="2" indent="0">
              <a:spcBef>
                <a:spcPts val="1000"/>
              </a:spcBef>
              <a:buNone/>
            </a:pPr>
            <a:r>
              <a:rPr lang="en-US" i="1" dirty="0" smtClean="0"/>
              <a:t>-</a:t>
            </a:r>
            <a:r>
              <a:rPr lang="en-US" dirty="0" smtClean="0"/>
              <a:t>Psychologist</a:t>
            </a:r>
            <a:r>
              <a:rPr lang="en-US" i="1" dirty="0" smtClean="0"/>
              <a:t> </a:t>
            </a:r>
            <a:r>
              <a:rPr lang="en-US" dirty="0" smtClean="0"/>
              <a:t>Brian Sutton-Smith (1960s)</a:t>
            </a:r>
            <a:endParaRPr lang="en-US" i="1" dirty="0" smtClean="0"/>
          </a:p>
          <a:p>
            <a:pPr lvl="1"/>
            <a:endParaRPr lang="en-US" dirty="0" smtClean="0"/>
          </a:p>
        </p:txBody>
      </p:sp>
    </p:spTree>
    <p:extLst>
      <p:ext uri="{BB962C8B-B14F-4D97-AF65-F5344CB8AC3E}">
        <p14:creationId xmlns:p14="http://schemas.microsoft.com/office/powerpoint/2010/main" val="129353422"/>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1"/>
            <a:ext cx="7886700" cy="1325563"/>
          </a:xfrm>
        </p:spPr>
        <p:txBody>
          <a:bodyPr/>
          <a:lstStyle/>
          <a:p>
            <a:pPr algn="ctr"/>
            <a:r>
              <a:rPr lang="en-US" dirty="0" smtClean="0"/>
              <a:t>Gamify</a:t>
            </a:r>
            <a:endParaRPr lang="en-US" dirty="0"/>
          </a:p>
        </p:txBody>
      </p:sp>
      <p:sp>
        <p:nvSpPr>
          <p:cNvPr id="3" name="Content Placeholder 2"/>
          <p:cNvSpPr>
            <a:spLocks noGrp="1"/>
          </p:cNvSpPr>
          <p:nvPr>
            <p:ph idx="1"/>
          </p:nvPr>
        </p:nvSpPr>
        <p:spPr>
          <a:xfrm>
            <a:off x="628650" y="1231901"/>
            <a:ext cx="7886700" cy="4945063"/>
          </a:xfrm>
        </p:spPr>
        <p:txBody>
          <a:bodyPr/>
          <a:lstStyle/>
          <a:p>
            <a:r>
              <a:rPr lang="en-US" dirty="0" smtClean="0"/>
              <a:t>“</a:t>
            </a:r>
            <a:r>
              <a:rPr lang="en-US" i="1" dirty="0"/>
              <a:t>The opposite of play isn’t work. It’s depression</a:t>
            </a:r>
            <a:r>
              <a:rPr lang="en-US" i="1" dirty="0" smtClean="0"/>
              <a:t>.”</a:t>
            </a:r>
          </a:p>
          <a:p>
            <a:pPr marL="457200" lvl="2" indent="0">
              <a:spcBef>
                <a:spcPts val="1000"/>
              </a:spcBef>
              <a:buNone/>
            </a:pPr>
            <a:r>
              <a:rPr lang="en-US" i="1" dirty="0" smtClean="0"/>
              <a:t>-</a:t>
            </a:r>
            <a:r>
              <a:rPr lang="en-US" dirty="0" smtClean="0"/>
              <a:t>Psychologist</a:t>
            </a:r>
            <a:r>
              <a:rPr lang="en-US" i="1" dirty="0" smtClean="0"/>
              <a:t> </a:t>
            </a:r>
            <a:r>
              <a:rPr lang="en-US" dirty="0" smtClean="0"/>
              <a:t>Brian Sutton-Smith (1960s)</a:t>
            </a:r>
            <a:endParaRPr lang="en-US" i="1" dirty="0" smtClean="0"/>
          </a:p>
          <a:p>
            <a:pPr lvl="1"/>
            <a:endParaRPr lang="en-US" dirty="0" smtClean="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273261" y="3026275"/>
            <a:ext cx="4483771" cy="3367927"/>
          </a:xfrm>
          <a:prstGeom prst="rect">
            <a:avLst/>
          </a:prstGeom>
        </p:spPr>
      </p:pic>
    </p:spTree>
    <p:extLst>
      <p:ext uri="{BB962C8B-B14F-4D97-AF65-F5344CB8AC3E}">
        <p14:creationId xmlns:p14="http://schemas.microsoft.com/office/powerpoint/2010/main" val="1948226080"/>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games a form of escapism?</a:t>
            </a:r>
            <a:endParaRPr lang="en-US" dirty="0"/>
          </a:p>
        </p:txBody>
      </p:sp>
      <p:sp>
        <p:nvSpPr>
          <p:cNvPr id="3" name="Content Placeholder 2"/>
          <p:cNvSpPr>
            <a:spLocks noGrp="1"/>
          </p:cNvSpPr>
          <p:nvPr>
            <p:ph idx="1"/>
          </p:nvPr>
        </p:nvSpPr>
        <p:spPr>
          <a:xfrm>
            <a:off x="190500" y="1690688"/>
            <a:ext cx="7886700" cy="4351338"/>
          </a:xfrm>
        </p:spPr>
        <p:txBody>
          <a:bodyPr/>
          <a:lstStyle/>
          <a:p>
            <a:r>
              <a:rPr lang="en-US" dirty="0" smtClean="0"/>
              <a:t>Most play to “escape”</a:t>
            </a:r>
          </a:p>
          <a:p>
            <a:r>
              <a:rPr lang="en-US" dirty="0" smtClean="0"/>
              <a:t>Find connection</a:t>
            </a:r>
          </a:p>
          <a:p>
            <a:r>
              <a:rPr lang="en-US" dirty="0" smtClean="0"/>
              <a:t>Discover sense of purpose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3897" y="3449580"/>
            <a:ext cx="4090104" cy="3408420"/>
          </a:xfrm>
          <a:prstGeom prst="rect">
            <a:avLst/>
          </a:prstGeom>
        </p:spPr>
      </p:pic>
    </p:spTree>
    <p:extLst>
      <p:ext uri="{BB962C8B-B14F-4D97-AF65-F5344CB8AC3E}">
        <p14:creationId xmlns:p14="http://schemas.microsoft.com/office/powerpoint/2010/main" val="1376989298"/>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925" y="102133"/>
            <a:ext cx="7886700" cy="1325563"/>
          </a:xfrm>
        </p:spPr>
        <p:txBody>
          <a:bodyPr/>
          <a:lstStyle/>
          <a:p>
            <a:r>
              <a:rPr lang="en-US" dirty="0" smtClean="0"/>
              <a:t>Criticism</a:t>
            </a:r>
            <a:endParaRPr lang="en-US" dirty="0"/>
          </a:p>
        </p:txBody>
      </p:sp>
      <p:sp>
        <p:nvSpPr>
          <p:cNvPr id="3" name="Content Placeholder 2"/>
          <p:cNvSpPr>
            <a:spLocks noGrp="1"/>
          </p:cNvSpPr>
          <p:nvPr>
            <p:ph idx="1"/>
          </p:nvPr>
        </p:nvSpPr>
        <p:spPr>
          <a:xfrm>
            <a:off x="542925" y="1346201"/>
            <a:ext cx="7886700" cy="4830763"/>
          </a:xfrm>
        </p:spPr>
        <p:txBody>
          <a:bodyPr/>
          <a:lstStyle/>
          <a:p>
            <a:r>
              <a:rPr lang="en-US" dirty="0" smtClean="0"/>
              <a:t>Face criticism from family members, educators and therapists:</a:t>
            </a:r>
          </a:p>
          <a:p>
            <a:pPr lvl="1"/>
            <a:r>
              <a:rPr lang="en-US" dirty="0" smtClean="0"/>
              <a:t>“Put </a:t>
            </a:r>
            <a:r>
              <a:rPr lang="en-US" dirty="0"/>
              <a:t>down the game and do something </a:t>
            </a:r>
            <a:r>
              <a:rPr lang="en-US" dirty="0" smtClean="0"/>
              <a:t>real” </a:t>
            </a:r>
          </a:p>
          <a:p>
            <a:pPr lvl="1"/>
            <a:r>
              <a:rPr lang="en-US" dirty="0" smtClean="0"/>
              <a:t>“Stop </a:t>
            </a:r>
            <a:r>
              <a:rPr lang="en-US" dirty="0"/>
              <a:t>wasting so much </a:t>
            </a:r>
            <a:r>
              <a:rPr lang="en-US" dirty="0" smtClean="0"/>
              <a:t>time”</a:t>
            </a:r>
            <a:r>
              <a:rPr lang="en-US" dirty="0"/>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4364" y="3149854"/>
            <a:ext cx="2449635" cy="360839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675" y="3508992"/>
            <a:ext cx="3769618" cy="3349008"/>
          </a:xfrm>
          <a:prstGeom prst="rect">
            <a:avLst/>
          </a:prstGeom>
        </p:spPr>
      </p:pic>
    </p:spTree>
    <p:extLst>
      <p:ext uri="{BB962C8B-B14F-4D97-AF65-F5344CB8AC3E}">
        <p14:creationId xmlns:p14="http://schemas.microsoft.com/office/powerpoint/2010/main" val="3401570396"/>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8426"/>
            <a:ext cx="7886700" cy="1006475"/>
          </a:xfrm>
        </p:spPr>
        <p:txBody>
          <a:bodyPr/>
          <a:lstStyle/>
          <a:p>
            <a:r>
              <a:rPr lang="en-US" dirty="0" smtClean="0"/>
              <a:t>Sutton-Smith’s research</a:t>
            </a:r>
            <a:endParaRPr lang="en-US" dirty="0"/>
          </a:p>
        </p:txBody>
      </p:sp>
      <p:sp>
        <p:nvSpPr>
          <p:cNvPr id="3" name="Content Placeholder 2"/>
          <p:cNvSpPr>
            <a:spLocks noGrp="1"/>
          </p:cNvSpPr>
          <p:nvPr>
            <p:ph idx="1"/>
          </p:nvPr>
        </p:nvSpPr>
        <p:spPr>
          <a:xfrm>
            <a:off x="504825" y="950119"/>
            <a:ext cx="7886700" cy="4881563"/>
          </a:xfrm>
        </p:spPr>
        <p:txBody>
          <a:bodyPr/>
          <a:lstStyle/>
          <a:p>
            <a:r>
              <a:rPr lang="en-US" dirty="0" smtClean="0"/>
              <a:t>Play Behavior</a:t>
            </a:r>
          </a:p>
          <a:p>
            <a:pPr lvl="1"/>
            <a:r>
              <a:rPr lang="en-US" dirty="0" smtClean="0"/>
              <a:t>More self-confidence</a:t>
            </a:r>
          </a:p>
          <a:p>
            <a:pPr lvl="1"/>
            <a:r>
              <a:rPr lang="en-US" dirty="0" smtClean="0"/>
              <a:t>More true to ourselves </a:t>
            </a:r>
          </a:p>
          <a:p>
            <a:pPr lvl="1"/>
            <a:r>
              <a:rPr lang="en-US" dirty="0" smtClean="0"/>
              <a:t>Increased physical energy</a:t>
            </a:r>
          </a:p>
          <a:p>
            <a:pPr lvl="1"/>
            <a:r>
              <a:rPr lang="en-US" dirty="0" smtClean="0"/>
              <a:t>More positive emotions (curiosity, optimism, excitement)</a:t>
            </a:r>
          </a:p>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flipV="1">
            <a:off x="504825" y="4406901"/>
            <a:ext cx="3627070" cy="2032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1033" y="3669947"/>
            <a:ext cx="3662967" cy="2930373"/>
          </a:xfrm>
          <a:prstGeom prst="rect">
            <a:avLst/>
          </a:prstGeom>
        </p:spPr>
      </p:pic>
    </p:spTree>
    <p:extLst>
      <p:ext uri="{BB962C8B-B14F-4D97-AF65-F5344CB8AC3E}">
        <p14:creationId xmlns:p14="http://schemas.microsoft.com/office/powerpoint/2010/main" val="1785478088"/>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Games</a:t>
            </a:r>
            <a:endParaRPr lang="en-US" dirty="0"/>
          </a:p>
        </p:txBody>
      </p:sp>
      <p:sp>
        <p:nvSpPr>
          <p:cNvPr id="3" name="Content Placeholder 2"/>
          <p:cNvSpPr>
            <a:spLocks noGrp="1"/>
          </p:cNvSpPr>
          <p:nvPr>
            <p:ph idx="1"/>
          </p:nvPr>
        </p:nvSpPr>
        <p:spPr/>
        <p:txBody>
          <a:bodyPr/>
          <a:lstStyle/>
          <a:p>
            <a:r>
              <a:rPr lang="en-US" dirty="0" smtClean="0"/>
              <a:t>Tabletop</a:t>
            </a:r>
          </a:p>
          <a:p>
            <a:r>
              <a:rPr lang="en-US" dirty="0" smtClean="0"/>
              <a:t>LARP</a:t>
            </a:r>
          </a:p>
          <a:p>
            <a:r>
              <a:rPr lang="en-US" dirty="0" smtClean="0"/>
              <a:t>Computer/Video Games</a:t>
            </a:r>
          </a:p>
          <a:p>
            <a:r>
              <a:rPr lang="en-US" dirty="0" smtClean="0"/>
              <a:t>Mobile App</a:t>
            </a:r>
          </a:p>
        </p:txBody>
      </p:sp>
    </p:spTree>
    <p:extLst>
      <p:ext uri="{BB962C8B-B14F-4D97-AF65-F5344CB8AC3E}">
        <p14:creationId xmlns:p14="http://schemas.microsoft.com/office/powerpoint/2010/main" val="191278029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Posttraumatic growth</a:t>
            </a:r>
            <a:endParaRPr lang="en-US" dirty="0"/>
          </a:p>
        </p:txBody>
      </p:sp>
      <p:pic>
        <p:nvPicPr>
          <p:cNvPr id="4" name="Content Placeholder 3" descr="Storm-Ororo-Munroe-wallpapers-x-men-31690257-1920-1080.jpg"/>
          <p:cNvPicPr>
            <a:picLocks noGrp="1" noChangeAspect="1"/>
          </p:cNvPicPr>
          <p:nvPr>
            <p:ph idx="1"/>
          </p:nvPr>
        </p:nvPicPr>
        <p:blipFill>
          <a:blip r:embed="rId2">
            <a:extLst>
              <a:ext uri="{28A0092B-C50C-407E-A947-70E740481C1C}">
                <a14:useLocalDpi xmlns:a14="http://schemas.microsoft.com/office/drawing/2010/main" val="0"/>
              </a:ext>
            </a:extLst>
          </a:blip>
          <a:srcRect t="1115" b="1115"/>
          <a:stretch>
            <a:fillRect/>
          </a:stretch>
        </p:blipFill>
        <p:spPr/>
      </p:pic>
    </p:spTree>
    <p:extLst>
      <p:ext uri="{BB962C8B-B14F-4D97-AF65-F5344CB8AC3E}">
        <p14:creationId xmlns:p14="http://schemas.microsoft.com/office/powerpoint/2010/main" val="1887666814"/>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1126"/>
            <a:ext cx="7886700" cy="1325563"/>
          </a:xfrm>
        </p:spPr>
        <p:txBody>
          <a:bodyPr/>
          <a:lstStyle/>
          <a:p>
            <a:r>
              <a:rPr lang="en-US" dirty="0" smtClean="0"/>
              <a:t>Using Games in Therapy</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43906" y="1152525"/>
            <a:ext cx="5642769" cy="5642769"/>
          </a:xfrm>
        </p:spPr>
      </p:pic>
    </p:spTree>
    <p:extLst>
      <p:ext uri="{BB962C8B-B14F-4D97-AF65-F5344CB8AC3E}">
        <p14:creationId xmlns:p14="http://schemas.microsoft.com/office/powerpoint/2010/main" val="970695815"/>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Game-Based Rehabilitation for Stroke</a:t>
            </a:r>
            <a:endParaRPr lang="en-US" dirty="0"/>
          </a:p>
        </p:txBody>
      </p:sp>
      <p:sp>
        <p:nvSpPr>
          <p:cNvPr id="3" name="Content Placeholder 2"/>
          <p:cNvSpPr>
            <a:spLocks noGrp="1"/>
          </p:cNvSpPr>
          <p:nvPr>
            <p:ph idx="1"/>
          </p:nvPr>
        </p:nvSpPr>
        <p:spPr/>
        <p:txBody>
          <a:bodyPr/>
          <a:lstStyle/>
          <a:p>
            <a:r>
              <a:rPr lang="en-US" dirty="0" smtClean="0">
                <a:hlinkClick r:id="rId2"/>
              </a:rPr>
              <a:t>https://www.youtube.com/watch?v=UQqisA89pAw</a:t>
            </a:r>
            <a:r>
              <a:rPr lang="en-US" dirty="0" smtClean="0"/>
              <a:t> </a:t>
            </a:r>
          </a:p>
          <a:p>
            <a:r>
              <a:rPr lang="en-US" dirty="0" smtClean="0"/>
              <a:t>For OTs</a:t>
            </a:r>
          </a:p>
          <a:p>
            <a:r>
              <a:rPr lang="en-US" dirty="0" smtClean="0"/>
              <a:t>How can it be applied to mental health professionals?</a:t>
            </a:r>
            <a:endParaRPr lang="en-US" dirty="0"/>
          </a:p>
        </p:txBody>
      </p:sp>
    </p:spTree>
    <p:extLst>
      <p:ext uri="{BB962C8B-B14F-4D97-AF65-F5344CB8AC3E}">
        <p14:creationId xmlns:p14="http://schemas.microsoft.com/office/powerpoint/2010/main" val="2999518522"/>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Game-Based CBT </a:t>
            </a:r>
            <a:endParaRPr lang="en-US" dirty="0"/>
          </a:p>
        </p:txBody>
      </p:sp>
      <p:sp>
        <p:nvSpPr>
          <p:cNvPr id="3" name="Content Placeholder 2"/>
          <p:cNvSpPr>
            <a:spLocks noGrp="1"/>
          </p:cNvSpPr>
          <p:nvPr>
            <p:ph idx="1"/>
          </p:nvPr>
        </p:nvSpPr>
        <p:spPr/>
        <p:txBody>
          <a:bodyPr/>
          <a:lstStyle/>
          <a:p>
            <a:r>
              <a:rPr lang="en-US" dirty="0" smtClean="0"/>
              <a:t>For children who survived Childhood sexual Assault (CSA)</a:t>
            </a:r>
          </a:p>
          <a:p>
            <a:pPr lvl="1"/>
            <a:r>
              <a:rPr lang="en-US" dirty="0" smtClean="0"/>
              <a:t>For kids and teens</a:t>
            </a:r>
          </a:p>
          <a:p>
            <a:pPr lvl="1"/>
            <a:endParaRPr lang="en-US" dirty="0" smtClean="0"/>
          </a:p>
          <a:p>
            <a:r>
              <a:rPr lang="en-US" dirty="0" smtClean="0"/>
              <a:t>How can it be used with adults?</a:t>
            </a:r>
            <a:endParaRPr lang="en-US" dirty="0"/>
          </a:p>
        </p:txBody>
      </p:sp>
    </p:spTree>
    <p:extLst>
      <p:ext uri="{BB962C8B-B14F-4D97-AF65-F5344CB8AC3E}">
        <p14:creationId xmlns:p14="http://schemas.microsoft.com/office/powerpoint/2010/main" val="2906083546"/>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Games in </a:t>
            </a:r>
            <a:r>
              <a:rPr lang="en-US" dirty="0" err="1" smtClean="0"/>
              <a:t>Tx</a:t>
            </a:r>
            <a:r>
              <a:rPr lang="en-US" dirty="0" smtClean="0"/>
              <a:t/>
            </a:r>
            <a:br>
              <a:rPr lang="en-US" dirty="0" smtClean="0"/>
            </a:br>
            <a:r>
              <a:rPr lang="en-US" dirty="0" smtClean="0"/>
              <a:t>(Tetris for PTSD, D&amp;D for social skills)</a:t>
            </a:r>
            <a:endParaRPr lang="en-US" dirty="0"/>
          </a:p>
        </p:txBody>
      </p:sp>
      <p:pic>
        <p:nvPicPr>
          <p:cNvPr id="4" name="Content Placeholder 3" descr="tetris-3.jpg"/>
          <p:cNvPicPr>
            <a:picLocks noGrp="1" noChangeAspect="1"/>
          </p:cNvPicPr>
          <p:nvPr>
            <p:ph idx="1"/>
          </p:nvPr>
        </p:nvPicPr>
        <p:blipFill>
          <a:blip r:embed="rId2">
            <a:extLst>
              <a:ext uri="{28A0092B-C50C-407E-A947-70E740481C1C}">
                <a14:useLocalDpi xmlns:a14="http://schemas.microsoft.com/office/drawing/2010/main" val="0"/>
              </a:ext>
            </a:extLst>
          </a:blip>
          <a:srcRect t="1091" b="1091"/>
          <a:stretch>
            <a:fillRect/>
          </a:stretch>
        </p:blipFill>
        <p:spPr/>
      </p:pic>
    </p:spTree>
    <p:extLst>
      <p:ext uri="{BB962C8B-B14F-4D97-AF65-F5344CB8AC3E}">
        <p14:creationId xmlns:p14="http://schemas.microsoft.com/office/powerpoint/2010/main" val="3278630309"/>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50454"/>
          </a:xfrm>
        </p:spPr>
        <p:txBody>
          <a:bodyPr>
            <a:normAutofit fontScale="90000"/>
          </a:bodyPr>
          <a:lstStyle/>
          <a:p>
            <a:r>
              <a:rPr lang="en-US" dirty="0" smtClean="0"/>
              <a:t>PTSD</a:t>
            </a:r>
            <a:endParaRPr lang="en-US" dirty="0"/>
          </a:p>
        </p:txBody>
      </p:sp>
      <p:pic>
        <p:nvPicPr>
          <p:cNvPr id="6" name="Picture 5" descr="CO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910" y="1600199"/>
            <a:ext cx="8833950" cy="4644948"/>
          </a:xfrm>
          <a:prstGeom prst="rect">
            <a:avLst/>
          </a:prstGeom>
        </p:spPr>
      </p:pic>
    </p:spTree>
    <p:extLst>
      <p:ext uri="{BB962C8B-B14F-4D97-AF65-F5344CB8AC3E}">
        <p14:creationId xmlns:p14="http://schemas.microsoft.com/office/powerpoint/2010/main" val="2815493598"/>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31520"/>
          </a:xfrm>
        </p:spPr>
        <p:txBody>
          <a:bodyPr>
            <a:normAutofit fontScale="90000"/>
          </a:bodyPr>
          <a:lstStyle/>
          <a:p>
            <a:r>
              <a:rPr lang="en-US" dirty="0" smtClean="0"/>
              <a:t>Grief</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4514" y="806449"/>
            <a:ext cx="5915025" cy="5915025"/>
          </a:xfrm>
        </p:spPr>
      </p:pic>
      <p:sp>
        <p:nvSpPr>
          <p:cNvPr id="4" name="Slide Number Placeholder 3"/>
          <p:cNvSpPr>
            <a:spLocks noGrp="1"/>
          </p:cNvSpPr>
          <p:nvPr>
            <p:ph type="sldNum" sz="quarter" idx="12"/>
          </p:nvPr>
        </p:nvSpPr>
        <p:spPr/>
        <p:txBody>
          <a:bodyPr/>
          <a:lstStyle/>
          <a:p>
            <a:fld id="{B71E47B8-8D52-2046-9A5B-471829603DE9}" type="slidenum">
              <a:rPr lang="en-US" smtClean="0"/>
              <a:t>85</a:t>
            </a:fld>
            <a:endParaRPr lang="en-US"/>
          </a:p>
        </p:txBody>
      </p:sp>
    </p:spTree>
    <p:extLst>
      <p:ext uri="{BB962C8B-B14F-4D97-AF65-F5344CB8AC3E}">
        <p14:creationId xmlns:p14="http://schemas.microsoft.com/office/powerpoint/2010/main" val="3351096240"/>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Superbetter</a:t>
            </a:r>
            <a:endParaRPr lang="en-US" dirty="0"/>
          </a:p>
        </p:txBody>
      </p:sp>
      <p:pic>
        <p:nvPicPr>
          <p:cNvPr id="4" name="Content Placeholder 3" descr="SB.jpg"/>
          <p:cNvPicPr>
            <a:picLocks noGrp="1" noChangeAspect="1"/>
          </p:cNvPicPr>
          <p:nvPr>
            <p:ph idx="1"/>
          </p:nvPr>
        </p:nvPicPr>
        <p:blipFill>
          <a:blip r:embed="rId2">
            <a:extLst>
              <a:ext uri="{28A0092B-C50C-407E-A947-70E740481C1C}">
                <a14:useLocalDpi xmlns:a14="http://schemas.microsoft.com/office/drawing/2010/main" val="0"/>
              </a:ext>
            </a:extLst>
          </a:blip>
          <a:srcRect t="22502" b="22502"/>
          <a:stretch>
            <a:fillRect/>
          </a:stretch>
        </p:blipFill>
        <p:spPr/>
      </p:pic>
    </p:spTree>
    <p:extLst>
      <p:ext uri="{BB962C8B-B14F-4D97-AF65-F5344CB8AC3E}">
        <p14:creationId xmlns:p14="http://schemas.microsoft.com/office/powerpoint/2010/main" val="4021980546"/>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Games with clients</a:t>
            </a:r>
            <a:endParaRPr lang="en-US" dirty="0"/>
          </a:p>
        </p:txBody>
      </p:sp>
      <p:sp>
        <p:nvSpPr>
          <p:cNvPr id="3" name="Content Placeholder 2"/>
          <p:cNvSpPr>
            <a:spLocks noGrp="1"/>
          </p:cNvSpPr>
          <p:nvPr>
            <p:ph idx="1"/>
          </p:nvPr>
        </p:nvSpPr>
        <p:spPr/>
        <p:txBody>
          <a:bodyPr/>
          <a:lstStyle/>
          <a:p>
            <a:r>
              <a:rPr lang="en-US" dirty="0" smtClean="0"/>
              <a:t>Can establish rapport and trust</a:t>
            </a:r>
          </a:p>
          <a:p>
            <a:r>
              <a:rPr lang="en-US" dirty="0" smtClean="0"/>
              <a:t>Can ease client to process emotions and trauma</a:t>
            </a:r>
          </a:p>
          <a:p>
            <a:r>
              <a:rPr lang="en-US" dirty="0" smtClean="0"/>
              <a:t>Can improve mood</a:t>
            </a:r>
          </a:p>
          <a:p>
            <a:r>
              <a:rPr lang="en-US" b="1" dirty="0" smtClean="0">
                <a:solidFill>
                  <a:srgbClr val="FF0000"/>
                </a:solidFill>
              </a:rPr>
              <a:t>EXAMPLE</a:t>
            </a:r>
            <a:endParaRPr lang="en-US" b="1" dirty="0">
              <a:solidFill>
                <a:srgbClr val="FF0000"/>
              </a:solidFill>
            </a:endParaRPr>
          </a:p>
        </p:txBody>
      </p:sp>
    </p:spTree>
    <p:extLst>
      <p:ext uri="{BB962C8B-B14F-4D97-AF65-F5344CB8AC3E}">
        <p14:creationId xmlns:p14="http://schemas.microsoft.com/office/powerpoint/2010/main" val="1671282251"/>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a:t>
            </a:r>
            <a:r>
              <a:rPr lang="en-US" dirty="0" err="1" smtClean="0"/>
              <a:t>aways</a:t>
            </a:r>
            <a:endParaRPr lang="en-US" dirty="0"/>
          </a:p>
        </p:txBody>
      </p:sp>
      <p:sp>
        <p:nvSpPr>
          <p:cNvPr id="3" name="Content Placeholder 2"/>
          <p:cNvSpPr>
            <a:spLocks noGrp="1"/>
          </p:cNvSpPr>
          <p:nvPr>
            <p:ph idx="1"/>
          </p:nvPr>
        </p:nvSpPr>
        <p:spPr/>
        <p:txBody>
          <a:bodyPr/>
          <a:lstStyle/>
          <a:p>
            <a:r>
              <a:rPr lang="en-US" dirty="0" smtClean="0"/>
              <a:t>Find </a:t>
            </a:r>
            <a:r>
              <a:rPr lang="en-US" dirty="0"/>
              <a:t>out about your client’s </a:t>
            </a:r>
            <a:r>
              <a:rPr lang="en-US" dirty="0" smtClean="0"/>
              <a:t>interests </a:t>
            </a:r>
          </a:p>
          <a:p>
            <a:r>
              <a:rPr lang="en-US" dirty="0"/>
              <a:t>I</a:t>
            </a:r>
            <a:r>
              <a:rPr lang="en-US" dirty="0" smtClean="0"/>
              <a:t>ncorporate </a:t>
            </a:r>
            <a:r>
              <a:rPr lang="en-US" dirty="0"/>
              <a:t>their </a:t>
            </a:r>
            <a:r>
              <a:rPr lang="en-US" dirty="0" smtClean="0"/>
              <a:t>interests into </a:t>
            </a:r>
            <a:r>
              <a:rPr lang="en-US" dirty="0"/>
              <a:t>therapy </a:t>
            </a:r>
            <a:endParaRPr lang="en-US" dirty="0" smtClean="0"/>
          </a:p>
          <a:p>
            <a:r>
              <a:rPr lang="en-US" dirty="0" smtClean="0"/>
              <a:t>Don’t need to be the expert, just curious and open minded</a:t>
            </a:r>
            <a:endParaRPr lang="en-US" dirty="0"/>
          </a:p>
          <a:p>
            <a:endParaRPr lang="en-US" dirty="0"/>
          </a:p>
        </p:txBody>
      </p:sp>
    </p:spTree>
    <p:extLst>
      <p:ext uri="{BB962C8B-B14F-4D97-AF65-F5344CB8AC3E}">
        <p14:creationId xmlns:p14="http://schemas.microsoft.com/office/powerpoint/2010/main" val="1261652296"/>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resources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89115594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atin typeface="Calibri" charset="0"/>
              </a:rPr>
              <a:t>Superman: clinical application</a:t>
            </a:r>
          </a:p>
        </p:txBody>
      </p:sp>
      <p:sp>
        <p:nvSpPr>
          <p:cNvPr id="30723" name="Content Placeholder 2"/>
          <p:cNvSpPr>
            <a:spLocks noGrp="1"/>
          </p:cNvSpPr>
          <p:nvPr>
            <p:ph idx="1"/>
          </p:nvPr>
        </p:nvSpPr>
        <p:spPr>
          <a:xfrm>
            <a:off x="152400" y="1295400"/>
            <a:ext cx="8534400" cy="4830763"/>
          </a:xfrm>
        </p:spPr>
        <p:txBody>
          <a:bodyPr/>
          <a:lstStyle/>
          <a:p>
            <a:pPr>
              <a:defRPr/>
            </a:pPr>
            <a:r>
              <a:rPr lang="en-US" dirty="0">
                <a:latin typeface="Calibri" charset="0"/>
              </a:rPr>
              <a:t>“I wanted to be </a:t>
            </a:r>
            <a:r>
              <a:rPr lang="en-US" dirty="0" smtClean="0">
                <a:latin typeface="Calibri" charset="0"/>
              </a:rPr>
              <a:t>Superman… </a:t>
            </a:r>
            <a:r>
              <a:rPr lang="en-US" dirty="0">
                <a:latin typeface="Calibri" charset="0"/>
              </a:rPr>
              <a:t>I failed”</a:t>
            </a:r>
          </a:p>
          <a:p>
            <a:pPr marL="0" indent="0">
              <a:buNone/>
              <a:defRPr/>
            </a:pPr>
            <a:endParaRPr lang="en-US" dirty="0" smtClean="0">
              <a:latin typeface="Calibri" charset="0"/>
            </a:endParaRPr>
          </a:p>
          <a:p>
            <a:pPr>
              <a:defRPr/>
            </a:pPr>
            <a:endParaRPr lang="en-US" dirty="0" smtClean="0">
              <a:latin typeface="Calibri" charset="0"/>
            </a:endParaRPr>
          </a:p>
          <a:p>
            <a:pPr marL="0" indent="0">
              <a:buFont typeface="Arial" charset="0"/>
              <a:buNone/>
              <a:defRPr/>
            </a:pPr>
            <a:endParaRPr lang="en-US" dirty="0">
              <a:solidFill>
                <a:srgbClr val="008000"/>
              </a:solidFill>
              <a:latin typeface="Calibri" charset="0"/>
            </a:endParaRPr>
          </a:p>
        </p:txBody>
      </p:sp>
      <p:pic>
        <p:nvPicPr>
          <p:cNvPr id="31748" name="Picture 3" descr="Superma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19475" y="2286000"/>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4425373"/>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over.jpg"/>
          <p:cNvPicPr>
            <a:picLocks noGrp="1" noChangeAspect="1"/>
          </p:cNvPicPr>
          <p:nvPr>
            <p:ph idx="1"/>
          </p:nvPr>
        </p:nvPicPr>
        <p:blipFill rotWithShape="1">
          <a:blip r:embed="rId2">
            <a:extLst>
              <a:ext uri="{28A0092B-C50C-407E-A947-70E740481C1C}">
                <a14:useLocalDpi xmlns:a14="http://schemas.microsoft.com/office/drawing/2010/main" val="0"/>
              </a:ext>
            </a:extLst>
          </a:blip>
          <a:srcRect l="293" r="-215"/>
          <a:stretch/>
        </p:blipFill>
        <p:spPr>
          <a:xfrm>
            <a:off x="513513" y="146123"/>
            <a:ext cx="8116974" cy="6565755"/>
          </a:xfrm>
        </p:spPr>
      </p:pic>
    </p:spTree>
    <p:extLst>
      <p:ext uri="{BB962C8B-B14F-4D97-AF65-F5344CB8AC3E}">
        <p14:creationId xmlns:p14="http://schemas.microsoft.com/office/powerpoint/2010/main" val="878778317"/>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rry Potter Therapy front cov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6249" y="0"/>
            <a:ext cx="5508625" cy="6858000"/>
          </a:xfrm>
          <a:prstGeom prst="rect">
            <a:avLst/>
          </a:prstGeom>
        </p:spPr>
      </p:pic>
    </p:spTree>
    <p:extLst>
      <p:ext uri="{BB962C8B-B14F-4D97-AF65-F5344CB8AC3E}">
        <p14:creationId xmlns:p14="http://schemas.microsoft.com/office/powerpoint/2010/main" val="1382133400"/>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6020" y="47675"/>
            <a:ext cx="4263390" cy="6724590"/>
          </a:xfrm>
          <a:prstGeom prst="rect">
            <a:avLst/>
          </a:prstGeom>
        </p:spPr>
      </p:pic>
    </p:spTree>
    <p:extLst>
      <p:ext uri="{BB962C8B-B14F-4D97-AF65-F5344CB8AC3E}">
        <p14:creationId xmlns:p14="http://schemas.microsoft.com/office/powerpoint/2010/main" val="185444201"/>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25066"/>
          </a:xfrm>
        </p:spPr>
        <p:txBody>
          <a:bodyPr/>
          <a:lstStyle/>
          <a:p>
            <a:r>
              <a:rPr lang="en-US" dirty="0" smtClean="0"/>
              <a:t>Let’s be heroes</a:t>
            </a:r>
            <a:endParaRPr lang="en-US" dirty="0"/>
          </a:p>
        </p:txBody>
      </p:sp>
      <p:sp>
        <p:nvSpPr>
          <p:cNvPr id="3" name="Content Placeholder 2"/>
          <p:cNvSpPr>
            <a:spLocks noGrp="1"/>
          </p:cNvSpPr>
          <p:nvPr>
            <p:ph idx="1"/>
          </p:nvPr>
        </p:nvSpPr>
        <p:spPr>
          <a:xfrm>
            <a:off x="457200" y="1025066"/>
            <a:ext cx="8229600" cy="5101097"/>
          </a:xfrm>
        </p:spPr>
        <p:txBody>
          <a:bodyPr/>
          <a:lstStyle/>
          <a:p>
            <a:r>
              <a:rPr lang="en-US" dirty="0" smtClean="0"/>
              <a:t>YOU MATTER</a:t>
            </a:r>
          </a:p>
        </p:txBody>
      </p:sp>
      <p:pic>
        <p:nvPicPr>
          <p:cNvPr id="4" name="Picture 3"/>
          <p:cNvPicPr>
            <a:picLocks noChangeAspect="1"/>
          </p:cNvPicPr>
          <p:nvPr/>
        </p:nvPicPr>
        <p:blipFill>
          <a:blip r:embed="rId2"/>
          <a:stretch>
            <a:fillRect/>
          </a:stretch>
        </p:blipFill>
        <p:spPr>
          <a:xfrm>
            <a:off x="1500909" y="2573322"/>
            <a:ext cx="7502555" cy="4284677"/>
          </a:xfrm>
          <a:prstGeom prst="rect">
            <a:avLst/>
          </a:prstGeom>
        </p:spPr>
      </p:pic>
      <p:sp>
        <p:nvSpPr>
          <p:cNvPr id="6" name="Slide Number Placeholder 5"/>
          <p:cNvSpPr>
            <a:spLocks noGrp="1"/>
          </p:cNvSpPr>
          <p:nvPr>
            <p:ph type="sldNum" sz="quarter" idx="12"/>
          </p:nvPr>
        </p:nvSpPr>
        <p:spPr/>
        <p:txBody>
          <a:bodyPr/>
          <a:lstStyle/>
          <a:p>
            <a:fld id="{B71E47B8-8D52-2046-9A5B-471829603DE9}" type="slidenum">
              <a:rPr lang="en-US" smtClean="0"/>
              <a:t>93</a:t>
            </a:fld>
            <a:endParaRPr lang="en-US"/>
          </a:p>
        </p:txBody>
      </p:sp>
    </p:spTree>
    <p:extLst>
      <p:ext uri="{BB962C8B-B14F-4D97-AF65-F5344CB8AC3E}">
        <p14:creationId xmlns:p14="http://schemas.microsoft.com/office/powerpoint/2010/main" val="761914410"/>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25066"/>
          </a:xfrm>
        </p:spPr>
        <p:txBody>
          <a:bodyPr/>
          <a:lstStyle/>
          <a:p>
            <a:r>
              <a:rPr lang="en-US" dirty="0" smtClean="0"/>
              <a:t>Let’s be heroes</a:t>
            </a:r>
            <a:endParaRPr lang="en-US" dirty="0"/>
          </a:p>
        </p:txBody>
      </p:sp>
      <p:sp>
        <p:nvSpPr>
          <p:cNvPr id="3" name="Content Placeholder 2"/>
          <p:cNvSpPr>
            <a:spLocks noGrp="1"/>
          </p:cNvSpPr>
          <p:nvPr>
            <p:ph idx="1"/>
          </p:nvPr>
        </p:nvSpPr>
        <p:spPr>
          <a:xfrm>
            <a:off x="457200" y="1025066"/>
            <a:ext cx="8229600" cy="5101097"/>
          </a:xfrm>
        </p:spPr>
        <p:txBody>
          <a:bodyPr/>
          <a:lstStyle/>
          <a:p>
            <a:r>
              <a:rPr lang="en-US" dirty="0" smtClean="0"/>
              <a:t>YOU MATTER</a:t>
            </a:r>
          </a:p>
          <a:p>
            <a:r>
              <a:rPr lang="en-US" dirty="0" smtClean="0"/>
              <a:t>Keep </a:t>
            </a:r>
            <a:r>
              <a:rPr lang="en-US" dirty="0" err="1" smtClean="0"/>
              <a:t>Superheroing</a:t>
            </a:r>
            <a:r>
              <a:rPr lang="en-US" dirty="0" smtClean="0"/>
              <a:t> and don’t forget your cape</a:t>
            </a:r>
            <a:endParaRPr lang="en-US" dirty="0"/>
          </a:p>
        </p:txBody>
      </p:sp>
      <p:pic>
        <p:nvPicPr>
          <p:cNvPr id="4" name="Picture 3"/>
          <p:cNvPicPr>
            <a:picLocks noChangeAspect="1"/>
          </p:cNvPicPr>
          <p:nvPr/>
        </p:nvPicPr>
        <p:blipFill>
          <a:blip r:embed="rId2"/>
          <a:stretch>
            <a:fillRect/>
          </a:stretch>
        </p:blipFill>
        <p:spPr>
          <a:xfrm>
            <a:off x="1500909" y="2573322"/>
            <a:ext cx="7502555" cy="4284677"/>
          </a:xfrm>
          <a:prstGeom prst="rect">
            <a:avLst/>
          </a:prstGeom>
        </p:spPr>
      </p:pic>
      <p:sp>
        <p:nvSpPr>
          <p:cNvPr id="6" name="Slide Number Placeholder 5"/>
          <p:cNvSpPr>
            <a:spLocks noGrp="1"/>
          </p:cNvSpPr>
          <p:nvPr>
            <p:ph type="sldNum" sz="quarter" idx="12"/>
          </p:nvPr>
        </p:nvSpPr>
        <p:spPr/>
        <p:txBody>
          <a:bodyPr/>
          <a:lstStyle/>
          <a:p>
            <a:fld id="{B71E47B8-8D52-2046-9A5B-471829603DE9}" type="slidenum">
              <a:rPr lang="en-US" smtClean="0"/>
              <a:t>94</a:t>
            </a:fld>
            <a:endParaRPr lang="en-US"/>
          </a:p>
        </p:txBody>
      </p:sp>
    </p:spTree>
    <p:extLst>
      <p:ext uri="{BB962C8B-B14F-4D97-AF65-F5344CB8AC3E}">
        <p14:creationId xmlns:p14="http://schemas.microsoft.com/office/powerpoint/2010/main" val="69811948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2723</TotalTime>
  <Words>2136</Words>
  <Application>Microsoft Macintosh PowerPoint</Application>
  <PresentationFormat>On-screen Show (4:3)</PresentationFormat>
  <Paragraphs>300</Paragraphs>
  <Slides>94</Slides>
  <Notes>10</Notes>
  <HiddenSlides>0</HiddenSlides>
  <MMClips>0</MMClips>
  <ScaleCrop>false</ScaleCrop>
  <HeadingPairs>
    <vt:vector size="4" baseType="variant">
      <vt:variant>
        <vt:lpstr>Theme</vt:lpstr>
      </vt:variant>
      <vt:variant>
        <vt:i4>1</vt:i4>
      </vt:variant>
      <vt:variant>
        <vt:lpstr>Slide Titles</vt:lpstr>
      </vt:variant>
      <vt:variant>
        <vt:i4>94</vt:i4>
      </vt:variant>
    </vt:vector>
  </HeadingPairs>
  <TitlesOfParts>
    <vt:vector size="95" baseType="lpstr">
      <vt:lpstr>Office Theme</vt:lpstr>
      <vt:lpstr>PowerPoint Presentation</vt:lpstr>
      <vt:lpstr>Did you ever want to be a hero?</vt:lpstr>
      <vt:lpstr>Did you ever want to be a hero?</vt:lpstr>
      <vt:lpstr>PowerPoint Presentation</vt:lpstr>
      <vt:lpstr>PowerPoint Presentation</vt:lpstr>
      <vt:lpstr>PowerPoint Presentation</vt:lpstr>
      <vt:lpstr>PowerPoint Presentation</vt:lpstr>
      <vt:lpstr>Posttraumatic growth</vt:lpstr>
      <vt:lpstr>Superman: clinical application</vt:lpstr>
      <vt:lpstr>Superman: clinical application</vt:lpstr>
      <vt:lpstr>Superman: clinical application</vt:lpstr>
      <vt:lpstr>What is Superhero Therapy?</vt:lpstr>
      <vt:lpstr>Most important rule of Superhero Therapy</vt:lpstr>
      <vt:lpstr>Ant-Man example</vt:lpstr>
      <vt:lpstr>Why Superhero Therapy? </vt:lpstr>
      <vt:lpstr>PowerPoint Presentation</vt:lpstr>
      <vt:lpstr>Brené Brown’s Research</vt:lpstr>
      <vt:lpstr>What people shame themselves about</vt:lpstr>
      <vt:lpstr>What people shame themselves about</vt:lpstr>
      <vt:lpstr>What people shame themselves about</vt:lpstr>
      <vt:lpstr>What people shame themselves about</vt:lpstr>
      <vt:lpstr>What people shame themselves about</vt:lpstr>
      <vt:lpstr>What people shame themselves about</vt:lpstr>
      <vt:lpstr>What people shame themselves about</vt:lpstr>
      <vt:lpstr>What people shame themselves about</vt:lpstr>
      <vt:lpstr>What people shame themselves about</vt:lpstr>
      <vt:lpstr>What people shame themselves about</vt:lpstr>
      <vt:lpstr>What people shame themselves about</vt:lpstr>
      <vt:lpstr>How shame shows up in mental health</vt:lpstr>
      <vt:lpstr>“Loneliness is an epidemic” -Scientific American </vt:lpstr>
      <vt:lpstr>Effects of Shame/Alienation</vt:lpstr>
      <vt:lpstr>Social Connection  </vt:lpstr>
      <vt:lpstr>RESEARCH</vt:lpstr>
      <vt:lpstr>Friendships &amp; Fandoms</vt:lpstr>
      <vt:lpstr>Healthier food choices</vt:lpstr>
      <vt:lpstr>Sexual assault awareness for children</vt:lpstr>
      <vt:lpstr>Research: HP boosts compassion</vt:lpstr>
      <vt:lpstr>Research: HP boosts compassion</vt:lpstr>
      <vt:lpstr>Harry Potter and Neuroimaging</vt:lpstr>
      <vt:lpstr>Implementing pop culture in therapy</vt:lpstr>
      <vt:lpstr>Defining your Superhero origin story</vt:lpstr>
      <vt:lpstr>Your own origin story</vt:lpstr>
      <vt:lpstr>Your (super)hero</vt:lpstr>
      <vt:lpstr>Your hero’s message</vt:lpstr>
      <vt:lpstr>Hope</vt:lpstr>
      <vt:lpstr>Selecting appropriate character for client</vt:lpstr>
      <vt:lpstr>Example</vt:lpstr>
      <vt:lpstr>Batgirl</vt:lpstr>
      <vt:lpstr>Batgirl -&gt; Oracle</vt:lpstr>
      <vt:lpstr>Creating a treatment plan</vt:lpstr>
      <vt:lpstr>Small groups practice &amp; discussion</vt:lpstr>
      <vt:lpstr>Popular examples and mental health</vt:lpstr>
      <vt:lpstr>Harry Potter to convey mental health</vt:lpstr>
      <vt:lpstr>Child Abuse </vt:lpstr>
      <vt:lpstr>Tragic losses</vt:lpstr>
      <vt:lpstr>Depression</vt:lpstr>
      <vt:lpstr>Pink dementor</vt:lpstr>
      <vt:lpstr>Patronus</vt:lpstr>
      <vt:lpstr>Chocolate</vt:lpstr>
      <vt:lpstr>Phobias</vt:lpstr>
      <vt:lpstr>Phobias</vt:lpstr>
      <vt:lpstr>Buffy the Vampire Slayer</vt:lpstr>
      <vt:lpstr>Veronica Mars EXAMPLE</vt:lpstr>
      <vt:lpstr>What would Veronica do?</vt:lpstr>
      <vt:lpstr>What if my client likes a villain?</vt:lpstr>
      <vt:lpstr>What is it that the client likes?</vt:lpstr>
      <vt:lpstr>Mindfulness &amp; acceptance</vt:lpstr>
      <vt:lpstr>Self-Labels</vt:lpstr>
      <vt:lpstr>Core values</vt:lpstr>
      <vt:lpstr>Committed actions &amp; acceptance, exposures, behavioral activation</vt:lpstr>
      <vt:lpstr>Case Example</vt:lpstr>
      <vt:lpstr>Case Example (continued)</vt:lpstr>
      <vt:lpstr>Gaming</vt:lpstr>
      <vt:lpstr>Gamify</vt:lpstr>
      <vt:lpstr>Gamify</vt:lpstr>
      <vt:lpstr>Are games a form of escapism?</vt:lpstr>
      <vt:lpstr>Criticism</vt:lpstr>
      <vt:lpstr>Sutton-Smith’s research</vt:lpstr>
      <vt:lpstr>Types of Games</vt:lpstr>
      <vt:lpstr>Using Games in Therapy</vt:lpstr>
      <vt:lpstr>Game-Based Rehabilitation for Stroke</vt:lpstr>
      <vt:lpstr>Game-Based CBT </vt:lpstr>
      <vt:lpstr>Games in Tx (Tetris for PTSD, D&amp;D for social skills)</vt:lpstr>
      <vt:lpstr>PTSD</vt:lpstr>
      <vt:lpstr>Grief</vt:lpstr>
      <vt:lpstr>Superbetter</vt:lpstr>
      <vt:lpstr>Games with clients</vt:lpstr>
      <vt:lpstr>Take aways</vt:lpstr>
      <vt:lpstr>Additional resources</vt:lpstr>
      <vt:lpstr>PowerPoint Presentation</vt:lpstr>
      <vt:lpstr>PowerPoint Presentation</vt:lpstr>
      <vt:lpstr>PowerPoint Presentation</vt:lpstr>
      <vt:lpstr>Let’s be heroes</vt:lpstr>
      <vt:lpstr>Let’s be heroes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Janina Scarlet</dc:creator>
  <cp:lastModifiedBy>Janina Scarlet</cp:lastModifiedBy>
  <cp:revision>246</cp:revision>
  <dcterms:created xsi:type="dcterms:W3CDTF">2016-10-23T02:27:12Z</dcterms:created>
  <dcterms:modified xsi:type="dcterms:W3CDTF">2018-06-17T18:43:10Z</dcterms:modified>
</cp:coreProperties>
</file>